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533" r:id="rId5"/>
    <p:sldId id="532" r:id="rId6"/>
    <p:sldId id="531" r:id="rId7"/>
    <p:sldId id="530" r:id="rId8"/>
    <p:sldId id="360" r:id="rId9"/>
    <p:sldId id="383" r:id="rId10"/>
    <p:sldId id="378" r:id="rId11"/>
    <p:sldId id="384" r:id="rId12"/>
    <p:sldId id="328" r:id="rId13"/>
    <p:sldId id="377" r:id="rId14"/>
    <p:sldId id="372" r:id="rId15"/>
    <p:sldId id="379" r:id="rId16"/>
    <p:sldId id="373" r:id="rId17"/>
    <p:sldId id="385" r:id="rId18"/>
    <p:sldId id="526" r:id="rId19"/>
    <p:sldId id="381" r:id="rId20"/>
    <p:sldId id="527" r:id="rId21"/>
    <p:sldId id="528" r:id="rId22"/>
    <p:sldId id="386" r:id="rId23"/>
    <p:sldId id="529" r:id="rId24"/>
    <p:sldId id="265" r:id="rId25"/>
    <p:sldId id="266" r:id="rId26"/>
    <p:sldId id="277" r:id="rId27"/>
    <p:sldId id="278" r:id="rId28"/>
    <p:sldId id="534"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5E4515-C61E-1158-6AA4-89E38561CA2E}" v="419" dt="2026-09-16T08:39:05.534"/>
    <p1510:client id="{7C51A23A-E4E8-FD99-4F93-B16DC38443A5}" v="1018" dt="2026-09-16T09:48:49.591"/>
    <p1510:client id="{A4B53ED1-0A83-FEE8-4977-0272DF23376F}" v="1155" dt="2026-09-16T09:27:27.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CUNNIFFE" userId="90990ffb-9a5c-4bbf-82bf-aade9cdd3ffc" providerId="ADAL" clId="{7B9CDA8C-8F70-4223-9874-329510DC44A9}"/>
    <pc:docChg chg="custSel addSld delSld modSld sldOrd modNotesMaster">
      <pc:chgData name="J CUNNIFFE" userId="90990ffb-9a5c-4bbf-82bf-aade9cdd3ffc" providerId="ADAL" clId="{7B9CDA8C-8F70-4223-9874-329510DC44A9}" dt="2026-09-16T14:29:42.535" v="518" actId="2711"/>
      <pc:docMkLst>
        <pc:docMk/>
      </pc:docMkLst>
      <pc:sldChg chg="modTransition">
        <pc:chgData name="J CUNNIFFE" userId="90990ffb-9a5c-4bbf-82bf-aade9cdd3ffc" providerId="ADAL" clId="{7B9CDA8C-8F70-4223-9874-329510DC44A9}" dt="2026-09-16T14:01:41.393" v="421"/>
        <pc:sldMkLst>
          <pc:docMk/>
          <pc:sldMk cId="153847641" sldId="266"/>
        </pc:sldMkLst>
      </pc:sldChg>
      <pc:sldChg chg="modTransition">
        <pc:chgData name="J CUNNIFFE" userId="90990ffb-9a5c-4bbf-82bf-aade9cdd3ffc" providerId="ADAL" clId="{7B9CDA8C-8F70-4223-9874-329510DC44A9}" dt="2026-09-16T14:01:45.827" v="422"/>
        <pc:sldMkLst>
          <pc:docMk/>
          <pc:sldMk cId="4154682841" sldId="277"/>
        </pc:sldMkLst>
      </pc:sldChg>
      <pc:sldChg chg="modTransition">
        <pc:chgData name="J CUNNIFFE" userId="90990ffb-9a5c-4bbf-82bf-aade9cdd3ffc" providerId="ADAL" clId="{7B9CDA8C-8F70-4223-9874-329510DC44A9}" dt="2026-09-16T14:01:39.273" v="420"/>
        <pc:sldMkLst>
          <pc:docMk/>
          <pc:sldMk cId="1012817394" sldId="278"/>
        </pc:sldMkLst>
      </pc:sldChg>
      <pc:sldChg chg="modNotes">
        <pc:chgData name="J CUNNIFFE" userId="90990ffb-9a5c-4bbf-82bf-aade9cdd3ffc" providerId="ADAL" clId="{7B9CDA8C-8F70-4223-9874-329510DC44A9}" dt="2026-09-16T11:28:14.033" v="88"/>
        <pc:sldMkLst>
          <pc:docMk/>
          <pc:sldMk cId="1890576447" sldId="328"/>
        </pc:sldMkLst>
      </pc:sldChg>
      <pc:sldChg chg="modSp modNotes">
        <pc:chgData name="J CUNNIFFE" userId="90990ffb-9a5c-4bbf-82bf-aade9cdd3ffc" providerId="ADAL" clId="{7B9CDA8C-8F70-4223-9874-329510DC44A9}" dt="2026-09-16T11:28:14.033" v="88"/>
        <pc:sldMkLst>
          <pc:docMk/>
          <pc:sldMk cId="2068458409" sldId="360"/>
        </pc:sldMkLst>
        <pc:spChg chg="mod">
          <ac:chgData name="J CUNNIFFE" userId="90990ffb-9a5c-4bbf-82bf-aade9cdd3ffc" providerId="ADAL" clId="{7B9CDA8C-8F70-4223-9874-329510DC44A9}" dt="2026-09-16T11:24:59.006" v="29" actId="114"/>
          <ac:spMkLst>
            <pc:docMk/>
            <pc:sldMk cId="2068458409" sldId="360"/>
            <ac:spMk id="8" creationId="{60EEEE8F-D72B-6E2A-7758-55125AC8A133}"/>
          </ac:spMkLst>
        </pc:spChg>
      </pc:sldChg>
      <pc:sldChg chg="modNotes">
        <pc:chgData name="J CUNNIFFE" userId="90990ffb-9a5c-4bbf-82bf-aade9cdd3ffc" providerId="ADAL" clId="{7B9CDA8C-8F70-4223-9874-329510DC44A9}" dt="2026-09-16T11:28:14.033" v="88"/>
        <pc:sldMkLst>
          <pc:docMk/>
          <pc:sldMk cId="2230294199" sldId="372"/>
        </pc:sldMkLst>
      </pc:sldChg>
      <pc:sldChg chg="modSp mod modNotes">
        <pc:chgData name="J CUNNIFFE" userId="90990ffb-9a5c-4bbf-82bf-aade9cdd3ffc" providerId="ADAL" clId="{7B9CDA8C-8F70-4223-9874-329510DC44A9}" dt="2026-09-16T13:58:52.277" v="409" actId="6549"/>
        <pc:sldMkLst>
          <pc:docMk/>
          <pc:sldMk cId="1212423922" sldId="373"/>
        </pc:sldMkLst>
        <pc:spChg chg="mod">
          <ac:chgData name="J CUNNIFFE" userId="90990ffb-9a5c-4bbf-82bf-aade9cdd3ffc" providerId="ADAL" clId="{7B9CDA8C-8F70-4223-9874-329510DC44A9}" dt="2026-09-16T13:58:52.277" v="409" actId="6549"/>
          <ac:spMkLst>
            <pc:docMk/>
            <pc:sldMk cId="1212423922" sldId="373"/>
            <ac:spMk id="8" creationId="{48CA420E-0A7E-5821-11BE-A598EC609F0A}"/>
          </ac:spMkLst>
        </pc:spChg>
      </pc:sldChg>
      <pc:sldChg chg="modNotes">
        <pc:chgData name="J CUNNIFFE" userId="90990ffb-9a5c-4bbf-82bf-aade9cdd3ffc" providerId="ADAL" clId="{7B9CDA8C-8F70-4223-9874-329510DC44A9}" dt="2026-09-16T11:28:14.033" v="88"/>
        <pc:sldMkLst>
          <pc:docMk/>
          <pc:sldMk cId="4023031700" sldId="378"/>
        </pc:sldMkLst>
      </pc:sldChg>
      <pc:sldChg chg="modNotes">
        <pc:chgData name="J CUNNIFFE" userId="90990ffb-9a5c-4bbf-82bf-aade9cdd3ffc" providerId="ADAL" clId="{7B9CDA8C-8F70-4223-9874-329510DC44A9}" dt="2026-09-16T11:28:14.033" v="88"/>
        <pc:sldMkLst>
          <pc:docMk/>
          <pc:sldMk cId="2298764105" sldId="383"/>
        </pc:sldMkLst>
      </pc:sldChg>
      <pc:sldChg chg="modNotes">
        <pc:chgData name="J CUNNIFFE" userId="90990ffb-9a5c-4bbf-82bf-aade9cdd3ffc" providerId="ADAL" clId="{7B9CDA8C-8F70-4223-9874-329510DC44A9}" dt="2026-09-16T11:28:14.033" v="88"/>
        <pc:sldMkLst>
          <pc:docMk/>
          <pc:sldMk cId="3233612964" sldId="384"/>
        </pc:sldMkLst>
      </pc:sldChg>
      <pc:sldChg chg="modSp mod modNotes">
        <pc:chgData name="J CUNNIFFE" userId="90990ffb-9a5c-4bbf-82bf-aade9cdd3ffc" providerId="ADAL" clId="{7B9CDA8C-8F70-4223-9874-329510DC44A9}" dt="2026-09-16T14:26:11.610" v="514" actId="404"/>
        <pc:sldMkLst>
          <pc:docMk/>
          <pc:sldMk cId="3769642930" sldId="385"/>
        </pc:sldMkLst>
        <pc:graphicFrameChg chg="mod modGraphic">
          <ac:chgData name="J CUNNIFFE" userId="90990ffb-9a5c-4bbf-82bf-aade9cdd3ffc" providerId="ADAL" clId="{7B9CDA8C-8F70-4223-9874-329510DC44A9}" dt="2026-09-16T14:26:11.610" v="514" actId="404"/>
          <ac:graphicFrameMkLst>
            <pc:docMk/>
            <pc:sldMk cId="3769642930" sldId="385"/>
            <ac:graphicFrameMk id="5" creationId="{2E0C3371-852D-8DC0-37A9-1B8CDA3E7FD2}"/>
          </ac:graphicFrameMkLst>
        </pc:graphicFrameChg>
      </pc:sldChg>
      <pc:sldChg chg="modSp mod ord modNotes">
        <pc:chgData name="J CUNNIFFE" userId="90990ffb-9a5c-4bbf-82bf-aade9cdd3ffc" providerId="ADAL" clId="{7B9CDA8C-8F70-4223-9874-329510DC44A9}" dt="2026-09-16T14:29:42.535" v="518" actId="2711"/>
        <pc:sldMkLst>
          <pc:docMk/>
          <pc:sldMk cId="1066192846" sldId="386"/>
        </pc:sldMkLst>
        <pc:spChg chg="mod">
          <ac:chgData name="J CUNNIFFE" userId="90990ffb-9a5c-4bbf-82bf-aade9cdd3ffc" providerId="ADAL" clId="{7B9CDA8C-8F70-4223-9874-329510DC44A9}" dt="2026-09-16T14:29:42.535" v="518" actId="2711"/>
          <ac:spMkLst>
            <pc:docMk/>
            <pc:sldMk cId="1066192846" sldId="386"/>
            <ac:spMk id="5" creationId="{979FF31F-8B4E-D9C7-CA06-4E97338037A5}"/>
          </ac:spMkLst>
        </pc:spChg>
      </pc:sldChg>
      <pc:sldChg chg="del modNotes">
        <pc:chgData name="J CUNNIFFE" userId="90990ffb-9a5c-4bbf-82bf-aade9cdd3ffc" providerId="ADAL" clId="{7B9CDA8C-8F70-4223-9874-329510DC44A9}" dt="2026-09-16T14:26:35.046" v="517" actId="47"/>
        <pc:sldMkLst>
          <pc:docMk/>
          <pc:sldMk cId="497691328" sldId="525"/>
        </pc:sldMkLst>
      </pc:sldChg>
      <pc:sldChg chg="ord modNotes">
        <pc:chgData name="J CUNNIFFE" userId="90990ffb-9a5c-4bbf-82bf-aade9cdd3ffc" providerId="ADAL" clId="{7B9CDA8C-8F70-4223-9874-329510DC44A9}" dt="2026-09-16T14:26:23.677" v="516"/>
        <pc:sldMkLst>
          <pc:docMk/>
          <pc:sldMk cId="1843144547" sldId="526"/>
        </pc:sldMkLst>
      </pc:sldChg>
      <pc:sldChg chg="modNotes">
        <pc:chgData name="J CUNNIFFE" userId="90990ffb-9a5c-4bbf-82bf-aade9cdd3ffc" providerId="ADAL" clId="{7B9CDA8C-8F70-4223-9874-329510DC44A9}" dt="2026-09-16T11:28:14.033" v="88"/>
        <pc:sldMkLst>
          <pc:docMk/>
          <pc:sldMk cId="4089689640" sldId="527"/>
        </pc:sldMkLst>
      </pc:sldChg>
      <pc:sldChg chg="modNotes">
        <pc:chgData name="J CUNNIFFE" userId="90990ffb-9a5c-4bbf-82bf-aade9cdd3ffc" providerId="ADAL" clId="{7B9CDA8C-8F70-4223-9874-329510DC44A9}" dt="2026-09-16T11:28:14.033" v="88"/>
        <pc:sldMkLst>
          <pc:docMk/>
          <pc:sldMk cId="3316138480" sldId="528"/>
        </pc:sldMkLst>
      </pc:sldChg>
      <pc:sldChg chg="modSp mod modNotes">
        <pc:chgData name="J CUNNIFFE" userId="90990ffb-9a5c-4bbf-82bf-aade9cdd3ffc" providerId="ADAL" clId="{7B9CDA8C-8F70-4223-9874-329510DC44A9}" dt="2026-09-16T14:04:04.838" v="478" actId="1076"/>
        <pc:sldMkLst>
          <pc:docMk/>
          <pc:sldMk cId="2879544838" sldId="529"/>
        </pc:sldMkLst>
        <pc:spChg chg="mod">
          <ac:chgData name="J CUNNIFFE" userId="90990ffb-9a5c-4bbf-82bf-aade9cdd3ffc" providerId="ADAL" clId="{7B9CDA8C-8F70-4223-9874-329510DC44A9}" dt="2026-09-16T14:04:04.838" v="478" actId="1076"/>
          <ac:spMkLst>
            <pc:docMk/>
            <pc:sldMk cId="2879544838" sldId="529"/>
            <ac:spMk id="5" creationId="{2C5CA2F4-DF5C-A399-438A-C78B45046CEC}"/>
          </ac:spMkLst>
        </pc:spChg>
      </pc:sldChg>
      <pc:sldChg chg="modSp mod modNotes">
        <pc:chgData name="J CUNNIFFE" userId="90990ffb-9a5c-4bbf-82bf-aade9cdd3ffc" providerId="ADAL" clId="{7B9CDA8C-8F70-4223-9874-329510DC44A9}" dt="2026-09-16T11:28:14.033" v="88"/>
        <pc:sldMkLst>
          <pc:docMk/>
          <pc:sldMk cId="2309181999" sldId="530"/>
        </pc:sldMkLst>
        <pc:spChg chg="mod">
          <ac:chgData name="J CUNNIFFE" userId="90990ffb-9a5c-4bbf-82bf-aade9cdd3ffc" providerId="ADAL" clId="{7B9CDA8C-8F70-4223-9874-329510DC44A9}" dt="2026-09-16T10:00:58.248" v="1" actId="12"/>
          <ac:spMkLst>
            <pc:docMk/>
            <pc:sldMk cId="2309181999" sldId="530"/>
            <ac:spMk id="5" creationId="{F5B871FA-FA86-5D61-D283-F3964FB8B5A2}"/>
          </ac:spMkLst>
        </pc:spChg>
      </pc:sldChg>
      <pc:sldChg chg="modSp mod modNotes">
        <pc:chgData name="J CUNNIFFE" userId="90990ffb-9a5c-4bbf-82bf-aade9cdd3ffc" providerId="ADAL" clId="{7B9CDA8C-8F70-4223-9874-329510DC44A9}" dt="2026-09-16T11:28:14.033" v="88"/>
        <pc:sldMkLst>
          <pc:docMk/>
          <pc:sldMk cId="282180122" sldId="531"/>
        </pc:sldMkLst>
        <pc:spChg chg="mod">
          <ac:chgData name="J CUNNIFFE" userId="90990ffb-9a5c-4bbf-82bf-aade9cdd3ffc" providerId="ADAL" clId="{7B9CDA8C-8F70-4223-9874-329510DC44A9}" dt="2026-09-16T11:24:50.751" v="27" actId="115"/>
          <ac:spMkLst>
            <pc:docMk/>
            <pc:sldMk cId="282180122" sldId="531"/>
            <ac:spMk id="9" creationId="{A9483095-B8FF-E725-47AA-162CE285A693}"/>
          </ac:spMkLst>
        </pc:spChg>
      </pc:sldChg>
      <pc:sldChg chg="modSp mod modNotes">
        <pc:chgData name="J CUNNIFFE" userId="90990ffb-9a5c-4bbf-82bf-aade9cdd3ffc" providerId="ADAL" clId="{7B9CDA8C-8F70-4223-9874-329510DC44A9}" dt="2026-09-16T11:28:14.033" v="88"/>
        <pc:sldMkLst>
          <pc:docMk/>
          <pc:sldMk cId="1144083974" sldId="532"/>
        </pc:sldMkLst>
        <pc:spChg chg="mod">
          <ac:chgData name="J CUNNIFFE" userId="90990ffb-9a5c-4bbf-82bf-aade9cdd3ffc" providerId="ADAL" clId="{7B9CDA8C-8F70-4223-9874-329510DC44A9}" dt="2026-09-16T11:24:47.572" v="26" actId="115"/>
          <ac:spMkLst>
            <pc:docMk/>
            <pc:sldMk cId="1144083974" sldId="532"/>
            <ac:spMk id="9" creationId="{0621A43C-B6F8-2D36-FBA2-F9630BB75F68}"/>
          </ac:spMkLst>
        </pc:spChg>
        <pc:spChg chg="mod">
          <ac:chgData name="J CUNNIFFE" userId="90990ffb-9a5c-4bbf-82bf-aade9cdd3ffc" providerId="ADAL" clId="{7B9CDA8C-8F70-4223-9874-329510DC44A9}" dt="2026-09-16T11:27:24.482" v="86" actId="20577"/>
          <ac:spMkLst>
            <pc:docMk/>
            <pc:sldMk cId="1144083974" sldId="532"/>
            <ac:spMk id="10" creationId="{4DE491F7-DDF9-5CBC-463B-DA489FCD3C57}"/>
          </ac:spMkLst>
        </pc:spChg>
      </pc:sldChg>
      <pc:sldChg chg="modSp mod modNotes">
        <pc:chgData name="J CUNNIFFE" userId="90990ffb-9a5c-4bbf-82bf-aade9cdd3ffc" providerId="ADAL" clId="{7B9CDA8C-8F70-4223-9874-329510DC44A9}" dt="2026-09-16T11:28:14.033" v="88"/>
        <pc:sldMkLst>
          <pc:docMk/>
          <pc:sldMk cId="478616636" sldId="533"/>
        </pc:sldMkLst>
        <pc:spChg chg="mod">
          <ac:chgData name="J CUNNIFFE" userId="90990ffb-9a5c-4bbf-82bf-aade9cdd3ffc" providerId="ADAL" clId="{7B9CDA8C-8F70-4223-9874-329510DC44A9}" dt="2026-09-16T11:26:28.247" v="35" actId="14100"/>
          <ac:spMkLst>
            <pc:docMk/>
            <pc:sldMk cId="478616636" sldId="533"/>
            <ac:spMk id="7" creationId="{B9E7049F-E52F-E89F-5763-7037E0751394}"/>
          </ac:spMkLst>
        </pc:spChg>
      </pc:sldChg>
      <pc:sldChg chg="addSp modSp new mod modClrScheme chgLayout">
        <pc:chgData name="J CUNNIFFE" userId="90990ffb-9a5c-4bbf-82bf-aade9cdd3ffc" providerId="ADAL" clId="{7B9CDA8C-8F70-4223-9874-329510DC44A9}" dt="2026-09-16T11:24:33.112" v="25" actId="207"/>
        <pc:sldMkLst>
          <pc:docMk/>
          <pc:sldMk cId="4163682374" sldId="534"/>
        </pc:sldMkLst>
        <pc:spChg chg="add mod">
          <ac:chgData name="J CUNNIFFE" userId="90990ffb-9a5c-4bbf-82bf-aade9cdd3ffc" providerId="ADAL" clId="{7B9CDA8C-8F70-4223-9874-329510DC44A9}" dt="2026-09-16T11:24:33.112" v="25" actId="207"/>
          <ac:spMkLst>
            <pc:docMk/>
            <pc:sldMk cId="4163682374" sldId="534"/>
            <ac:spMk id="2" creationId="{09A947FE-8711-C3E9-8BB3-45EFAA31B5C7}"/>
          </ac:spMkLst>
        </pc:spChg>
        <pc:spChg chg="add mod">
          <ac:chgData name="J CUNNIFFE" userId="90990ffb-9a5c-4bbf-82bf-aade9cdd3ffc" providerId="ADAL" clId="{7B9CDA8C-8F70-4223-9874-329510DC44A9}" dt="2026-09-16T11:24:06.226" v="3" actId="700"/>
          <ac:spMkLst>
            <pc:docMk/>
            <pc:sldMk cId="4163682374" sldId="534"/>
            <ac:spMk id="3" creationId="{EFCFE24E-FE3B-EA7B-55C1-39D31D93979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975B6D74-6C2D-4A7A-8F7B-68EE3954EFBE}" type="datetimeFigureOut">
              <a:rPr lang="en-GB" smtClean="0"/>
              <a:t>16/09/2026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2861E7B0-1EA7-4B19-AB8D-590ECF0B798F}" type="slidenum">
              <a:rPr lang="en-GB" smtClean="0"/>
              <a:t>‹#›</a:t>
            </a:fld>
            <a:endParaRPr lang="en-GB"/>
          </a:p>
        </p:txBody>
      </p:sp>
    </p:spTree>
    <p:extLst>
      <p:ext uri="{BB962C8B-B14F-4D97-AF65-F5344CB8AC3E}">
        <p14:creationId xmlns:p14="http://schemas.microsoft.com/office/powerpoint/2010/main" val="1228778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55253-90F3-293D-227F-348D7E11C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190B1-C0C8-185F-EE3B-A234586EC544}"/>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B489F831-6350-FCC7-697B-9603844F7323}"/>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8CEB53D5-A4B3-A6BA-0CD9-E8D3F616DD1B}"/>
              </a:ext>
            </a:extLst>
          </p:cNvPr>
          <p:cNvSpPr>
            <a:spLocks noGrp="1"/>
          </p:cNvSpPr>
          <p:nvPr>
            <p:ph type="sldNum" sz="quarter" idx="5"/>
          </p:nvPr>
        </p:nvSpPr>
        <p:spPr/>
        <p:txBody>
          <a:bodyPr/>
          <a:lstStyle/>
          <a:p>
            <a:fld id="{5158E3C6-C9D9-42E3-B10B-F2E13B5558B7}" type="slidenum">
              <a:rPr lang="en-GB" smtClean="0"/>
              <a:t>1</a:t>
            </a:fld>
            <a:endParaRPr lang="en-GB"/>
          </a:p>
        </p:txBody>
      </p:sp>
    </p:spTree>
    <p:extLst>
      <p:ext uri="{BB962C8B-B14F-4D97-AF65-F5344CB8AC3E}">
        <p14:creationId xmlns:p14="http://schemas.microsoft.com/office/powerpoint/2010/main" val="2904073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C1A74-E5E0-083A-F548-8D025BB93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1C076-9714-9FF2-AE01-083D377FEB6F}"/>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FD1541C7-4532-ECDC-32A1-8E4F65E05A3A}"/>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B4108A80-8434-8465-5E08-6343FCE192EF}"/>
              </a:ext>
            </a:extLst>
          </p:cNvPr>
          <p:cNvSpPr>
            <a:spLocks noGrp="1"/>
          </p:cNvSpPr>
          <p:nvPr>
            <p:ph type="sldNum" sz="quarter" idx="5"/>
          </p:nvPr>
        </p:nvSpPr>
        <p:spPr/>
        <p:txBody>
          <a:bodyPr/>
          <a:lstStyle/>
          <a:p>
            <a:fld id="{5158E3C6-C9D9-42E3-B10B-F2E13B5558B7}" type="slidenum">
              <a:rPr lang="en-GB" smtClean="0"/>
              <a:t>2</a:t>
            </a:fld>
            <a:endParaRPr lang="en-GB"/>
          </a:p>
        </p:txBody>
      </p:sp>
    </p:spTree>
    <p:extLst>
      <p:ext uri="{BB962C8B-B14F-4D97-AF65-F5344CB8AC3E}">
        <p14:creationId xmlns:p14="http://schemas.microsoft.com/office/powerpoint/2010/main" val="247416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7D904-DB59-90B8-91C7-1DEDB8556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42DD7-38D1-B151-14D5-AFA23E00E75C}"/>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06FB884B-095C-3881-27C8-088204A29EBE}"/>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D7350B6C-6131-ACC3-B50A-B1140994EC88}"/>
              </a:ext>
            </a:extLst>
          </p:cNvPr>
          <p:cNvSpPr>
            <a:spLocks noGrp="1"/>
          </p:cNvSpPr>
          <p:nvPr>
            <p:ph type="sldNum" sz="quarter" idx="5"/>
          </p:nvPr>
        </p:nvSpPr>
        <p:spPr/>
        <p:txBody>
          <a:bodyPr/>
          <a:lstStyle/>
          <a:p>
            <a:fld id="{5158E3C6-C9D9-42E3-B10B-F2E13B5558B7}" type="slidenum">
              <a:rPr lang="en-GB" smtClean="0"/>
              <a:t>3</a:t>
            </a:fld>
            <a:endParaRPr lang="en-GB"/>
          </a:p>
        </p:txBody>
      </p:sp>
    </p:spTree>
    <p:extLst>
      <p:ext uri="{BB962C8B-B14F-4D97-AF65-F5344CB8AC3E}">
        <p14:creationId xmlns:p14="http://schemas.microsoft.com/office/powerpoint/2010/main" val="2964915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34E39-2820-BFF3-1FD2-029532677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EDCB7-2D87-955B-E81F-EEA57913FF14}"/>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65B797FB-F59A-2362-7EE0-EC784CE283CE}"/>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E60F3B94-2C08-F77B-B943-50ABA29065D5}"/>
              </a:ext>
            </a:extLst>
          </p:cNvPr>
          <p:cNvSpPr>
            <a:spLocks noGrp="1"/>
          </p:cNvSpPr>
          <p:nvPr>
            <p:ph type="sldNum" sz="quarter" idx="5"/>
          </p:nvPr>
        </p:nvSpPr>
        <p:spPr/>
        <p:txBody>
          <a:bodyPr/>
          <a:lstStyle/>
          <a:p>
            <a:fld id="{5158E3C6-C9D9-42E3-B10B-F2E13B5558B7}" type="slidenum">
              <a:rPr lang="en-GB" smtClean="0"/>
              <a:t>4</a:t>
            </a:fld>
            <a:endParaRPr lang="en-GB"/>
          </a:p>
        </p:txBody>
      </p:sp>
    </p:spTree>
    <p:extLst>
      <p:ext uri="{BB962C8B-B14F-4D97-AF65-F5344CB8AC3E}">
        <p14:creationId xmlns:p14="http://schemas.microsoft.com/office/powerpoint/2010/main" val="413574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4E5C-16D2-242D-10D9-ACB964E78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46027-7D7C-4121-0E0B-519EA5F5A7DA}"/>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F5372570-9FE4-290D-524A-DDC839E9EB7C}"/>
              </a:ext>
            </a:extLst>
          </p:cNvPr>
          <p:cNvSpPr>
            <a:spLocks noGrp="1"/>
          </p:cNvSpPr>
          <p:nvPr>
            <p:ph type="body" idx="1"/>
          </p:nvPr>
        </p:nvSpPr>
        <p:spPr/>
        <p:txBody>
          <a:bodyPr/>
          <a:lstStyle/>
          <a:p>
            <a:r>
              <a:rPr lang="en-GB" i="1">
                <a:solidFill>
                  <a:srgbClr val="002060"/>
                </a:solidFill>
              </a:rPr>
              <a:t>As a form tutor, you're much more than the person who takes the register. You are often the adult who sees your students most consistently every day. That means you're in the best position to notice changes, celebrate successes, and build relationships.</a:t>
            </a:r>
            <a:endParaRPr lang="en-US">
              <a:solidFill>
                <a:srgbClr val="000000"/>
              </a:solidFill>
            </a:endParaRPr>
          </a:p>
          <a:p>
            <a:endParaRPr lang="en-GB" i="1">
              <a:solidFill>
                <a:srgbClr val="002060"/>
              </a:solidFill>
            </a:endParaRPr>
          </a:p>
          <a:p>
            <a:r>
              <a:rPr lang="en-GB" i="1">
                <a:solidFill>
                  <a:srgbClr val="002060"/>
                </a:solidFill>
              </a:rPr>
              <a:t>Our aim is that every student leaves form each day feeling known, safe and ready to learn. If we get those three things right, everything else becomes much easier.</a:t>
            </a:r>
            <a:endParaRPr lang="en-GB"/>
          </a:p>
          <a:p>
            <a:endParaRPr lang="en-GB" i="1">
              <a:solidFill>
                <a:srgbClr val="002060"/>
              </a:solidFill>
            </a:endParaRPr>
          </a:p>
          <a:p>
            <a:pPr marL="285750" indent="-285750">
              <a:buFont typeface="Arial"/>
              <a:buChar char="•"/>
            </a:pPr>
            <a:r>
              <a:rPr lang="en-GB">
                <a:solidFill>
                  <a:srgbClr val="002060"/>
                </a:solidFill>
              </a:rPr>
              <a:t>You are the adult who sees students every day. </a:t>
            </a:r>
            <a:endParaRPr lang="en-US"/>
          </a:p>
          <a:p>
            <a:pPr marL="285750" indent="-285750">
              <a:buFont typeface="Arial"/>
              <a:buChar char="•"/>
            </a:pPr>
            <a:r>
              <a:rPr lang="en-GB">
                <a:solidFill>
                  <a:srgbClr val="002060"/>
                </a:solidFill>
              </a:rPr>
              <a:t>You are often the first person to notice when something isn't right. </a:t>
            </a:r>
            <a:endParaRPr lang="en-GB"/>
          </a:p>
          <a:p>
            <a:pPr marL="285750" indent="-285750">
              <a:buFont typeface="Arial"/>
              <a:buChar char="•"/>
            </a:pPr>
            <a:r>
              <a:rPr lang="en-GB">
                <a:solidFill>
                  <a:srgbClr val="002060"/>
                </a:solidFill>
              </a:rPr>
              <a:t>Form time sets the tone for the whole school day. </a:t>
            </a:r>
            <a:endParaRPr lang="en-GB"/>
          </a:p>
          <a:p>
            <a:pPr marL="285750" indent="-285750">
              <a:buFont typeface="Arial"/>
              <a:buChar char="•"/>
            </a:pPr>
            <a:r>
              <a:rPr lang="en-GB">
                <a:solidFill>
                  <a:srgbClr val="002060"/>
                </a:solidFill>
              </a:rPr>
              <a:t>Your role is pastoral, academic and organisational.</a:t>
            </a:r>
            <a:endParaRPr lang="en-GB"/>
          </a:p>
          <a:p>
            <a:endParaRPr lang="en-GB">
              <a:solidFill>
                <a:srgbClr val="002060"/>
              </a:solidFill>
              <a:latin typeface="Calibri"/>
              <a:ea typeface="Calibri"/>
              <a:cs typeface="Calibri"/>
            </a:endParaRPr>
          </a:p>
        </p:txBody>
      </p:sp>
      <p:sp>
        <p:nvSpPr>
          <p:cNvPr id="4" name="Slide Number Placeholder 3">
            <a:extLst>
              <a:ext uri="{FF2B5EF4-FFF2-40B4-BE49-F238E27FC236}">
                <a16:creationId xmlns:a16="http://schemas.microsoft.com/office/drawing/2014/main" id="{82B338F0-AA69-83F2-9B81-AF6590755559}"/>
              </a:ext>
            </a:extLst>
          </p:cNvPr>
          <p:cNvSpPr>
            <a:spLocks noGrp="1"/>
          </p:cNvSpPr>
          <p:nvPr>
            <p:ph type="sldNum" sz="quarter" idx="5"/>
          </p:nvPr>
        </p:nvSpPr>
        <p:spPr/>
        <p:txBody>
          <a:bodyPr/>
          <a:lstStyle/>
          <a:p>
            <a:fld id="{5158E3C6-C9D9-42E3-B10B-F2E13B5558B7}" type="slidenum">
              <a:rPr lang="en-GB" smtClean="0"/>
              <a:t>5</a:t>
            </a:fld>
            <a:endParaRPr lang="en-GB"/>
          </a:p>
        </p:txBody>
      </p:sp>
    </p:spTree>
    <p:extLst>
      <p:ext uri="{BB962C8B-B14F-4D97-AF65-F5344CB8AC3E}">
        <p14:creationId xmlns:p14="http://schemas.microsoft.com/office/powerpoint/2010/main" val="210505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4E5C-16D2-242D-10D9-ACB964E78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46027-7D7C-4121-0E0B-519EA5F5A7DA}"/>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F5372570-9FE4-290D-524A-DDC839E9EB7C}"/>
              </a:ext>
            </a:extLst>
          </p:cNvPr>
          <p:cNvSpPr>
            <a:spLocks noGrp="1"/>
          </p:cNvSpPr>
          <p:nvPr>
            <p:ph type="body" idx="1"/>
          </p:nvPr>
        </p:nvSpPr>
        <p:spPr/>
        <p:txBody>
          <a:bodyPr/>
          <a:lstStyle/>
          <a:p>
            <a:r>
              <a:rPr lang="en-GB" i="1">
                <a:solidFill>
                  <a:srgbClr val="002060"/>
                </a:solidFill>
              </a:rPr>
              <a:t>As a form tutor, you're much more than the person who takes the register. You are often the adult who sees your students most consistently every day. That means you're in the best position to notice changes, celebrate successes, and build relationships.</a:t>
            </a:r>
            <a:endParaRPr lang="en-US">
              <a:solidFill>
                <a:srgbClr val="000000"/>
              </a:solidFill>
            </a:endParaRPr>
          </a:p>
          <a:p>
            <a:endParaRPr lang="en-GB" i="1">
              <a:solidFill>
                <a:srgbClr val="002060"/>
              </a:solidFill>
            </a:endParaRPr>
          </a:p>
          <a:p>
            <a:r>
              <a:rPr lang="en-GB" i="1">
                <a:solidFill>
                  <a:srgbClr val="002060"/>
                </a:solidFill>
              </a:rPr>
              <a:t>Our aim is that every student leaves form each day feeling known, safe and ready to learn. If we get those three things right, everything else becomes much easier.</a:t>
            </a:r>
            <a:endParaRPr lang="en-GB"/>
          </a:p>
          <a:p>
            <a:endParaRPr lang="en-GB" i="1">
              <a:solidFill>
                <a:srgbClr val="002060"/>
              </a:solidFill>
            </a:endParaRPr>
          </a:p>
          <a:p>
            <a:pPr marL="285750" indent="-285750">
              <a:buFont typeface="Arial"/>
              <a:buChar char="•"/>
            </a:pPr>
            <a:r>
              <a:rPr lang="en-GB">
                <a:solidFill>
                  <a:srgbClr val="002060"/>
                </a:solidFill>
              </a:rPr>
              <a:t>You are the adult who sees students every day. </a:t>
            </a:r>
            <a:endParaRPr lang="en-US"/>
          </a:p>
          <a:p>
            <a:pPr marL="285750" indent="-285750">
              <a:buFont typeface="Arial"/>
              <a:buChar char="•"/>
            </a:pPr>
            <a:r>
              <a:rPr lang="en-GB">
                <a:solidFill>
                  <a:srgbClr val="002060"/>
                </a:solidFill>
              </a:rPr>
              <a:t>You are often the first person to notice when something isn't right. </a:t>
            </a:r>
            <a:endParaRPr lang="en-GB"/>
          </a:p>
          <a:p>
            <a:pPr marL="285750" indent="-285750">
              <a:buFont typeface="Arial"/>
              <a:buChar char="•"/>
            </a:pPr>
            <a:r>
              <a:rPr lang="en-GB">
                <a:solidFill>
                  <a:srgbClr val="002060"/>
                </a:solidFill>
              </a:rPr>
              <a:t>Form time sets the tone for the whole school day. </a:t>
            </a:r>
            <a:endParaRPr lang="en-GB"/>
          </a:p>
          <a:p>
            <a:pPr marL="285750" indent="-285750">
              <a:buFont typeface="Arial"/>
              <a:buChar char="•"/>
            </a:pPr>
            <a:r>
              <a:rPr lang="en-GB">
                <a:solidFill>
                  <a:srgbClr val="002060"/>
                </a:solidFill>
              </a:rPr>
              <a:t>Your role is pastoral, academic and organisational.</a:t>
            </a:r>
            <a:endParaRPr lang="en-GB"/>
          </a:p>
          <a:p>
            <a:endParaRPr lang="en-GB">
              <a:solidFill>
                <a:srgbClr val="002060"/>
              </a:solidFill>
              <a:latin typeface="Calibri"/>
              <a:ea typeface="Calibri"/>
              <a:cs typeface="Calibri"/>
            </a:endParaRPr>
          </a:p>
        </p:txBody>
      </p:sp>
      <p:sp>
        <p:nvSpPr>
          <p:cNvPr id="4" name="Slide Number Placeholder 3">
            <a:extLst>
              <a:ext uri="{FF2B5EF4-FFF2-40B4-BE49-F238E27FC236}">
                <a16:creationId xmlns:a16="http://schemas.microsoft.com/office/drawing/2014/main" id="{82B338F0-AA69-83F2-9B81-AF6590755559}"/>
              </a:ext>
            </a:extLst>
          </p:cNvPr>
          <p:cNvSpPr>
            <a:spLocks noGrp="1"/>
          </p:cNvSpPr>
          <p:nvPr>
            <p:ph type="sldNum" sz="quarter" idx="5"/>
          </p:nvPr>
        </p:nvSpPr>
        <p:spPr/>
        <p:txBody>
          <a:bodyPr/>
          <a:lstStyle/>
          <a:p>
            <a:fld id="{5158E3C6-C9D9-42E3-B10B-F2E13B5558B7}" type="slidenum">
              <a:rPr lang="en-GB" smtClean="0"/>
              <a:t>6</a:t>
            </a:fld>
            <a:endParaRPr lang="en-GB"/>
          </a:p>
        </p:txBody>
      </p:sp>
    </p:spTree>
    <p:extLst>
      <p:ext uri="{BB962C8B-B14F-4D97-AF65-F5344CB8AC3E}">
        <p14:creationId xmlns:p14="http://schemas.microsoft.com/office/powerpoint/2010/main" val="107253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7</a:t>
            </a:fld>
            <a:endParaRPr lang="en-GB"/>
          </a:p>
        </p:txBody>
      </p:sp>
    </p:spTree>
    <p:extLst>
      <p:ext uri="{BB962C8B-B14F-4D97-AF65-F5344CB8AC3E}">
        <p14:creationId xmlns:p14="http://schemas.microsoft.com/office/powerpoint/2010/main" val="1285286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8</a:t>
            </a:fld>
            <a:endParaRPr lang="en-GB"/>
          </a:p>
        </p:txBody>
      </p:sp>
    </p:spTree>
    <p:extLst>
      <p:ext uri="{BB962C8B-B14F-4D97-AF65-F5344CB8AC3E}">
        <p14:creationId xmlns:p14="http://schemas.microsoft.com/office/powerpoint/2010/main" val="2793719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E4F34-226A-8AD5-6DFB-A7CCB9DD0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CE901-3ADF-1A94-BD78-717027FCAC8B}"/>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A834945E-A7A1-7299-B4E4-7BC6479713FD}"/>
              </a:ext>
            </a:extLst>
          </p:cNvPr>
          <p:cNvSpPr>
            <a:spLocks noGrp="1"/>
          </p:cNvSpPr>
          <p:nvPr>
            <p:ph type="body" idx="1"/>
          </p:nvPr>
        </p:nvSpPr>
        <p:spPr/>
        <p:txBody>
          <a:bodyPr/>
          <a:lstStyle/>
          <a:p>
            <a:endParaRPr lang="en-GB" i="1">
              <a:solidFill>
                <a:srgbClr val="002060"/>
              </a:solidFill>
              <a:latin typeface="Aptos"/>
              <a:ea typeface="Calibri"/>
              <a:cs typeface="Calibri"/>
            </a:endParaRPr>
          </a:p>
        </p:txBody>
      </p:sp>
      <p:sp>
        <p:nvSpPr>
          <p:cNvPr id="4" name="Slide Number Placeholder 3">
            <a:extLst>
              <a:ext uri="{FF2B5EF4-FFF2-40B4-BE49-F238E27FC236}">
                <a16:creationId xmlns:a16="http://schemas.microsoft.com/office/drawing/2014/main" id="{DFD38984-A8F8-8BA6-ABA4-8A95E2B50B67}"/>
              </a:ext>
            </a:extLst>
          </p:cNvPr>
          <p:cNvSpPr>
            <a:spLocks noGrp="1"/>
          </p:cNvSpPr>
          <p:nvPr>
            <p:ph type="sldNum" sz="quarter" idx="5"/>
          </p:nvPr>
        </p:nvSpPr>
        <p:spPr/>
        <p:txBody>
          <a:bodyPr/>
          <a:lstStyle/>
          <a:p>
            <a:fld id="{5158E3C6-C9D9-42E3-B10B-F2E13B5558B7}" type="slidenum">
              <a:rPr lang="en-GB" smtClean="0"/>
              <a:t>9</a:t>
            </a:fld>
            <a:endParaRPr lang="en-GB"/>
          </a:p>
        </p:txBody>
      </p:sp>
    </p:spTree>
    <p:extLst>
      <p:ext uri="{BB962C8B-B14F-4D97-AF65-F5344CB8AC3E}">
        <p14:creationId xmlns:p14="http://schemas.microsoft.com/office/powerpoint/2010/main" val="316025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4E5C-16D2-242D-10D9-ACB964E78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46027-7D7C-4121-0E0B-519EA5F5A7DA}"/>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F5372570-9FE4-290D-524A-DDC839E9EB7C}"/>
              </a:ext>
            </a:extLst>
          </p:cNvPr>
          <p:cNvSpPr>
            <a:spLocks noGrp="1"/>
          </p:cNvSpPr>
          <p:nvPr>
            <p:ph type="body" idx="1"/>
          </p:nvPr>
        </p:nvSpPr>
        <p:spPr/>
        <p:txBody>
          <a:bodyPr/>
          <a:lstStyle/>
          <a:p>
            <a:r>
              <a:rPr lang="en-GB" i="1">
                <a:solidFill>
                  <a:srgbClr val="002060"/>
                </a:solidFill>
              </a:rPr>
              <a:t>As a form tutor, you're much more than the person who takes the register. You are often the adult who sees your students most consistently every day. That means you're in the best position to notice changes, celebrate successes, and build relationships.</a:t>
            </a:r>
            <a:endParaRPr lang="en-US">
              <a:solidFill>
                <a:srgbClr val="000000"/>
              </a:solidFill>
            </a:endParaRPr>
          </a:p>
          <a:p>
            <a:endParaRPr lang="en-GB" i="1">
              <a:solidFill>
                <a:srgbClr val="002060"/>
              </a:solidFill>
            </a:endParaRPr>
          </a:p>
          <a:p>
            <a:r>
              <a:rPr lang="en-GB" i="1">
                <a:solidFill>
                  <a:srgbClr val="002060"/>
                </a:solidFill>
              </a:rPr>
              <a:t>Our aim is that every student leaves form each day feeling known, safe and ready to learn. If we get those three things right, everything else becomes much easier.</a:t>
            </a:r>
            <a:endParaRPr lang="en-GB"/>
          </a:p>
          <a:p>
            <a:endParaRPr lang="en-GB" i="1">
              <a:solidFill>
                <a:srgbClr val="002060"/>
              </a:solidFill>
            </a:endParaRPr>
          </a:p>
          <a:p>
            <a:pPr marL="285750" indent="-285750">
              <a:buFont typeface="Arial"/>
              <a:buChar char="•"/>
            </a:pPr>
            <a:r>
              <a:rPr lang="en-GB">
                <a:solidFill>
                  <a:srgbClr val="002060"/>
                </a:solidFill>
              </a:rPr>
              <a:t>You are the adult who sees students every day. </a:t>
            </a:r>
            <a:endParaRPr lang="en-US"/>
          </a:p>
          <a:p>
            <a:pPr marL="285750" indent="-285750">
              <a:buFont typeface="Arial"/>
              <a:buChar char="•"/>
            </a:pPr>
            <a:r>
              <a:rPr lang="en-GB">
                <a:solidFill>
                  <a:srgbClr val="002060"/>
                </a:solidFill>
              </a:rPr>
              <a:t>You are often the first person to notice when something isn't right. </a:t>
            </a:r>
            <a:endParaRPr lang="en-GB"/>
          </a:p>
          <a:p>
            <a:pPr marL="285750" indent="-285750">
              <a:buFont typeface="Arial"/>
              <a:buChar char="•"/>
            </a:pPr>
            <a:r>
              <a:rPr lang="en-GB">
                <a:solidFill>
                  <a:srgbClr val="002060"/>
                </a:solidFill>
              </a:rPr>
              <a:t>Form time sets the tone for the whole school day. </a:t>
            </a:r>
            <a:endParaRPr lang="en-GB"/>
          </a:p>
          <a:p>
            <a:pPr marL="285750" indent="-285750">
              <a:buFont typeface="Arial"/>
              <a:buChar char="•"/>
            </a:pPr>
            <a:r>
              <a:rPr lang="en-GB">
                <a:solidFill>
                  <a:srgbClr val="002060"/>
                </a:solidFill>
              </a:rPr>
              <a:t>Your role is pastoral, academic and organisational.</a:t>
            </a:r>
            <a:endParaRPr lang="en-GB"/>
          </a:p>
          <a:p>
            <a:endParaRPr lang="en-GB">
              <a:solidFill>
                <a:srgbClr val="002060"/>
              </a:solidFill>
              <a:latin typeface="Calibri"/>
              <a:ea typeface="Calibri"/>
              <a:cs typeface="Calibri"/>
            </a:endParaRPr>
          </a:p>
        </p:txBody>
      </p:sp>
      <p:sp>
        <p:nvSpPr>
          <p:cNvPr id="4" name="Slide Number Placeholder 3">
            <a:extLst>
              <a:ext uri="{FF2B5EF4-FFF2-40B4-BE49-F238E27FC236}">
                <a16:creationId xmlns:a16="http://schemas.microsoft.com/office/drawing/2014/main" id="{82B338F0-AA69-83F2-9B81-AF6590755559}"/>
              </a:ext>
            </a:extLst>
          </p:cNvPr>
          <p:cNvSpPr>
            <a:spLocks noGrp="1"/>
          </p:cNvSpPr>
          <p:nvPr>
            <p:ph type="sldNum" sz="quarter" idx="5"/>
          </p:nvPr>
        </p:nvSpPr>
        <p:spPr/>
        <p:txBody>
          <a:bodyPr/>
          <a:lstStyle/>
          <a:p>
            <a:fld id="{5158E3C6-C9D9-42E3-B10B-F2E13B5558B7}" type="slidenum">
              <a:rPr lang="en-GB" smtClean="0"/>
              <a:t>11</a:t>
            </a:fld>
            <a:endParaRPr lang="en-GB"/>
          </a:p>
        </p:txBody>
      </p:sp>
    </p:spTree>
    <p:extLst>
      <p:ext uri="{BB962C8B-B14F-4D97-AF65-F5344CB8AC3E}">
        <p14:creationId xmlns:p14="http://schemas.microsoft.com/office/powerpoint/2010/main" val="175064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pPr marL="171450" indent="-171450">
              <a:buFont typeface="Arial"/>
              <a:buChar char="•"/>
            </a:pPr>
            <a:r>
              <a:rPr lang="en-GB" i="1"/>
              <a:t>Tutor Time is no different to a lesson</a:t>
            </a:r>
          </a:p>
          <a:p>
            <a:pPr marL="171450" indent="-171450">
              <a:buFont typeface="Arial"/>
              <a:buChar char="•"/>
            </a:pPr>
            <a:r>
              <a:rPr lang="en-GB" i="1"/>
              <a:t>Issue 3Rs with clarity, consistency and conviction</a:t>
            </a:r>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13</a:t>
            </a:fld>
            <a:endParaRPr lang="en-GB"/>
          </a:p>
        </p:txBody>
      </p:sp>
    </p:spTree>
    <p:extLst>
      <p:ext uri="{BB962C8B-B14F-4D97-AF65-F5344CB8AC3E}">
        <p14:creationId xmlns:p14="http://schemas.microsoft.com/office/powerpoint/2010/main" val="157162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pPr marL="171450" indent="-171450">
              <a:buFont typeface="Arial"/>
              <a:buChar char="•"/>
            </a:pPr>
            <a:r>
              <a:rPr lang="en-GB" i="1"/>
              <a:t>Tutor Time is no different to a lesson</a:t>
            </a:r>
          </a:p>
          <a:p>
            <a:pPr marL="171450" indent="-171450">
              <a:buFont typeface="Arial"/>
              <a:buChar char="•"/>
            </a:pPr>
            <a:r>
              <a:rPr lang="en-GB" i="1"/>
              <a:t>Issue 3Rs with clarity, consistency and conviction</a:t>
            </a:r>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14</a:t>
            </a:fld>
            <a:endParaRPr lang="en-GB"/>
          </a:p>
        </p:txBody>
      </p:sp>
    </p:spTree>
    <p:extLst>
      <p:ext uri="{BB962C8B-B14F-4D97-AF65-F5344CB8AC3E}">
        <p14:creationId xmlns:p14="http://schemas.microsoft.com/office/powerpoint/2010/main" val="2164519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80B88-80B6-57B1-DFBF-1D23FEB01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A850C-9B6B-C5EA-F91E-134344E650A7}"/>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748BD3F5-A0F9-897F-6045-4031A150C872}"/>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1F9CF6EB-64EB-FD0E-2161-A291CC58ABC3}"/>
              </a:ext>
            </a:extLst>
          </p:cNvPr>
          <p:cNvSpPr>
            <a:spLocks noGrp="1"/>
          </p:cNvSpPr>
          <p:nvPr>
            <p:ph type="sldNum" sz="quarter" idx="5"/>
          </p:nvPr>
        </p:nvSpPr>
        <p:spPr/>
        <p:txBody>
          <a:bodyPr/>
          <a:lstStyle/>
          <a:p>
            <a:fld id="{5158E3C6-C9D9-42E3-B10B-F2E13B5558B7}" type="slidenum">
              <a:rPr lang="en-GB" smtClean="0"/>
              <a:t>15</a:t>
            </a:fld>
            <a:endParaRPr lang="en-GB"/>
          </a:p>
        </p:txBody>
      </p:sp>
    </p:spTree>
    <p:extLst>
      <p:ext uri="{BB962C8B-B14F-4D97-AF65-F5344CB8AC3E}">
        <p14:creationId xmlns:p14="http://schemas.microsoft.com/office/powerpoint/2010/main" val="3702028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68BF9-80A0-3B81-C9A9-D4CE8311E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2B043-6865-78F3-3338-172626A84E79}"/>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3D0341F3-31E1-B1C9-1205-B26187C4AA04}"/>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1C34AECD-2821-C1A9-62D7-02D42FAAE358}"/>
              </a:ext>
            </a:extLst>
          </p:cNvPr>
          <p:cNvSpPr>
            <a:spLocks noGrp="1"/>
          </p:cNvSpPr>
          <p:nvPr>
            <p:ph type="sldNum" sz="quarter" idx="5"/>
          </p:nvPr>
        </p:nvSpPr>
        <p:spPr/>
        <p:txBody>
          <a:bodyPr/>
          <a:lstStyle/>
          <a:p>
            <a:fld id="{5158E3C6-C9D9-42E3-B10B-F2E13B5558B7}" type="slidenum">
              <a:rPr lang="en-GB" smtClean="0"/>
              <a:t>17</a:t>
            </a:fld>
            <a:endParaRPr lang="en-GB"/>
          </a:p>
        </p:txBody>
      </p:sp>
    </p:spTree>
    <p:extLst>
      <p:ext uri="{BB962C8B-B14F-4D97-AF65-F5344CB8AC3E}">
        <p14:creationId xmlns:p14="http://schemas.microsoft.com/office/powerpoint/2010/main" val="2650802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4C224-56F0-106C-798D-205BCF7A06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7E85C-CC00-8285-4538-3DA162AD74D2}"/>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6CC72544-D7CB-DAC1-7377-6C7F093B262C}"/>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A10C7E32-C509-FADB-FDAE-65206F3F1D92}"/>
              </a:ext>
            </a:extLst>
          </p:cNvPr>
          <p:cNvSpPr>
            <a:spLocks noGrp="1"/>
          </p:cNvSpPr>
          <p:nvPr>
            <p:ph type="sldNum" sz="quarter" idx="5"/>
          </p:nvPr>
        </p:nvSpPr>
        <p:spPr/>
        <p:txBody>
          <a:bodyPr/>
          <a:lstStyle/>
          <a:p>
            <a:fld id="{5158E3C6-C9D9-42E3-B10B-F2E13B5558B7}" type="slidenum">
              <a:rPr lang="en-GB" smtClean="0"/>
              <a:t>18</a:t>
            </a:fld>
            <a:endParaRPr lang="en-GB"/>
          </a:p>
        </p:txBody>
      </p:sp>
    </p:spTree>
    <p:extLst>
      <p:ext uri="{BB962C8B-B14F-4D97-AF65-F5344CB8AC3E}">
        <p14:creationId xmlns:p14="http://schemas.microsoft.com/office/powerpoint/2010/main" val="4223966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F0195-9EDC-ED5C-EB78-76D80572B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E875B-5531-3414-B2F8-968608A5C596}"/>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80BA25B4-4BA0-12D1-7BE3-232B50C41481}"/>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DEDD5CCE-AAAA-B1DC-7B9A-CFFB40B779BD}"/>
              </a:ext>
            </a:extLst>
          </p:cNvPr>
          <p:cNvSpPr>
            <a:spLocks noGrp="1"/>
          </p:cNvSpPr>
          <p:nvPr>
            <p:ph type="sldNum" sz="quarter" idx="5"/>
          </p:nvPr>
        </p:nvSpPr>
        <p:spPr/>
        <p:txBody>
          <a:bodyPr/>
          <a:lstStyle/>
          <a:p>
            <a:fld id="{5158E3C6-C9D9-42E3-B10B-F2E13B5558B7}" type="slidenum">
              <a:rPr lang="en-GB" smtClean="0"/>
              <a:t>19</a:t>
            </a:fld>
            <a:endParaRPr lang="en-GB"/>
          </a:p>
        </p:txBody>
      </p:sp>
    </p:spTree>
    <p:extLst>
      <p:ext uri="{BB962C8B-B14F-4D97-AF65-F5344CB8AC3E}">
        <p14:creationId xmlns:p14="http://schemas.microsoft.com/office/powerpoint/2010/main" val="511085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EBA7B-C948-1719-A9F6-5075F9E57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A4C63-FBCA-ED60-9CAC-9692F1D0EF85}"/>
              </a:ext>
            </a:extLst>
          </p:cNvPr>
          <p:cNvSpPr>
            <a:spLocks noGrp="1" noRot="1" noChangeAspect="1"/>
          </p:cNvSpPr>
          <p:nvPr>
            <p:ph type="sldImg"/>
          </p:nvPr>
        </p:nvSpPr>
        <p:spPr>
          <a:xfrm>
            <a:off x="-168275" y="1463675"/>
            <a:ext cx="7015163" cy="3946525"/>
          </a:xfrm>
        </p:spPr>
      </p:sp>
      <p:sp>
        <p:nvSpPr>
          <p:cNvPr id="3" name="Notes Placeholder 2">
            <a:extLst>
              <a:ext uri="{FF2B5EF4-FFF2-40B4-BE49-F238E27FC236}">
                <a16:creationId xmlns:a16="http://schemas.microsoft.com/office/drawing/2014/main" id="{470321D0-DDFF-E392-DAAC-FC3400B24A20}"/>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34D07F5B-02DA-20E9-0003-3F182F08E148}"/>
              </a:ext>
            </a:extLst>
          </p:cNvPr>
          <p:cNvSpPr>
            <a:spLocks noGrp="1"/>
          </p:cNvSpPr>
          <p:nvPr>
            <p:ph type="sldNum" sz="quarter" idx="5"/>
          </p:nvPr>
        </p:nvSpPr>
        <p:spPr/>
        <p:txBody>
          <a:bodyPr/>
          <a:lstStyle/>
          <a:p>
            <a:fld id="{5158E3C6-C9D9-42E3-B10B-F2E13B5558B7}" type="slidenum">
              <a:rPr lang="en-GB" smtClean="0"/>
              <a:t>20</a:t>
            </a:fld>
            <a:endParaRPr lang="en-GB"/>
          </a:p>
        </p:txBody>
      </p:sp>
    </p:spTree>
    <p:extLst>
      <p:ext uri="{BB962C8B-B14F-4D97-AF65-F5344CB8AC3E}">
        <p14:creationId xmlns:p14="http://schemas.microsoft.com/office/powerpoint/2010/main" val="437954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7A384-0EF9-B23B-F031-D3A7E1DD795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49A6DCB-C04D-A3D1-81EA-BD8D033AAE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96B5C32-A63C-9494-40DB-E2BE977151FA}"/>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5" name="Footer Placeholder 4">
            <a:extLst>
              <a:ext uri="{FF2B5EF4-FFF2-40B4-BE49-F238E27FC236}">
                <a16:creationId xmlns:a16="http://schemas.microsoft.com/office/drawing/2014/main" id="{71EECCB3-C282-CB2A-CEE0-9534FE2640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8593A4-EA71-7C67-71F3-171699C3BF93}"/>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2644683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188D-C986-9579-4EBD-A98739075F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62E0D3-E99E-31C0-A848-6461F3E4DD5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3F543EE-6F68-D5CB-AD20-17A5222484D4}"/>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5" name="Footer Placeholder 4">
            <a:extLst>
              <a:ext uri="{FF2B5EF4-FFF2-40B4-BE49-F238E27FC236}">
                <a16:creationId xmlns:a16="http://schemas.microsoft.com/office/drawing/2014/main" id="{78A19816-5F4E-CC29-DF21-7DED2AE55C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A55FCB-4384-EEBD-8A89-EB3342EDDF82}"/>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78750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BA0C-F3B5-8C1D-3A48-442D3DCDA7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334A458-7E4D-0437-3B7F-963D82A215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3398466-4EFE-9467-AC1F-FD5F39ECBB21}"/>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5" name="Footer Placeholder 4">
            <a:extLst>
              <a:ext uri="{FF2B5EF4-FFF2-40B4-BE49-F238E27FC236}">
                <a16:creationId xmlns:a16="http://schemas.microsoft.com/office/drawing/2014/main" id="{857CC2DE-3FE9-7580-9D27-92C61EF605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883BE0-BE74-08FD-0EBD-1A4651B666DA}"/>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3923219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6AA2-197E-B9AE-E4B7-BEAEAE4E8A1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4DA717A-527C-7395-6779-53BE839097F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BE354A9-4E2A-21CD-F55F-F21E655B6C8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04BD76C-3AB8-092F-F51A-8577565786B6}"/>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6" name="Footer Placeholder 5">
            <a:extLst>
              <a:ext uri="{FF2B5EF4-FFF2-40B4-BE49-F238E27FC236}">
                <a16:creationId xmlns:a16="http://schemas.microsoft.com/office/drawing/2014/main" id="{D8B7867E-593A-5751-B8ED-9E5D27EA16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97E57F-E711-31AE-2B31-8F4AA9F7CBD4}"/>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823781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5AF5-E286-6A31-3614-289A655C56E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3C863D6-54D9-128B-543B-2948F3D7FC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62F07B-218C-5749-7122-4BA4AA3DED2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9417371-B71D-9855-0301-5EABCB9F4F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411F2F4-31A3-BED8-3A9C-B19732E921B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C9D6C34-ADF9-B4D0-C357-FE779A8A9249}"/>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8" name="Footer Placeholder 7">
            <a:extLst>
              <a:ext uri="{FF2B5EF4-FFF2-40B4-BE49-F238E27FC236}">
                <a16:creationId xmlns:a16="http://schemas.microsoft.com/office/drawing/2014/main" id="{032595B0-216B-A7FC-010A-000321CA0C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19C3936-7AD2-7660-CAC4-47CB4C9ECAC6}"/>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667686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B5FF-9555-D3B5-7A65-A8878662DDD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B13C7B9-67D3-A02B-FFF3-40A1069BD1D9}"/>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4" name="Footer Placeholder 3">
            <a:extLst>
              <a:ext uri="{FF2B5EF4-FFF2-40B4-BE49-F238E27FC236}">
                <a16:creationId xmlns:a16="http://schemas.microsoft.com/office/drawing/2014/main" id="{F7A9AFEE-A1BA-CB78-2733-8AA17086C0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87E033C-24F1-DE52-D9E5-47A35F5F6AEA}"/>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94959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16FBD8-AC50-0B44-47A1-5009B9F10302}"/>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3" name="Footer Placeholder 2">
            <a:extLst>
              <a:ext uri="{FF2B5EF4-FFF2-40B4-BE49-F238E27FC236}">
                <a16:creationId xmlns:a16="http://schemas.microsoft.com/office/drawing/2014/main" id="{57C26915-2187-24A6-31A4-0EE8E5AD45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B7A5E0-D238-D026-D086-FCBD9DBB2BAC}"/>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322472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6F53B-1196-A69F-1839-37BC3C6778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DD53F64-5552-CFA7-D500-B16FB1A8D5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CE40D8-D54C-5D08-8242-CD20329CE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FED1B6-0119-DC82-32AC-FEF3A2597A88}"/>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6" name="Footer Placeholder 5">
            <a:extLst>
              <a:ext uri="{FF2B5EF4-FFF2-40B4-BE49-F238E27FC236}">
                <a16:creationId xmlns:a16="http://schemas.microsoft.com/office/drawing/2014/main" id="{996D321B-A196-AC92-4CE5-B0F482B6E2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93DF18-B66A-0B60-5C46-F8204A7A849F}"/>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2282963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F1AA3-FBCD-CCE3-D5AD-D104B90465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7E29D7C-1CCC-CB13-7C79-0B62F762A8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C3E00B-F44C-3D02-2753-4890CC21E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3FDA201-5EF1-25BA-82EA-0E057BEEB8F9}"/>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6" name="Footer Placeholder 5">
            <a:extLst>
              <a:ext uri="{FF2B5EF4-FFF2-40B4-BE49-F238E27FC236}">
                <a16:creationId xmlns:a16="http://schemas.microsoft.com/office/drawing/2014/main" id="{F02F6982-88E0-85C3-723D-BB380AF093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7F1531-C194-CCD7-067A-B500E298F6B1}"/>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2412284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8D64-8EC1-A88C-519B-76883196782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AD1E2AB-F76A-4704-7997-7E03826E4F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3B5EC4A-08FD-7F52-83A9-8E8E904C7F3F}"/>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5" name="Footer Placeholder 4">
            <a:extLst>
              <a:ext uri="{FF2B5EF4-FFF2-40B4-BE49-F238E27FC236}">
                <a16:creationId xmlns:a16="http://schemas.microsoft.com/office/drawing/2014/main" id="{2AE00B39-A67B-A791-EF5C-C021D32AAA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3CAB93-67E6-E73A-054B-7C15C8419340}"/>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59292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8EA62D-F820-78E0-0D92-7F6705F1906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A0C6396-E4D6-1153-702E-9A3C6D4E7B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BEB4926-2281-B6EF-38C3-C1766FFDE6CE}"/>
              </a:ext>
            </a:extLst>
          </p:cNvPr>
          <p:cNvSpPr>
            <a:spLocks noGrp="1"/>
          </p:cNvSpPr>
          <p:nvPr>
            <p:ph type="dt" sz="half" idx="10"/>
          </p:nvPr>
        </p:nvSpPr>
        <p:spPr/>
        <p:txBody>
          <a:bodyPr/>
          <a:lstStyle/>
          <a:p>
            <a:fld id="{886DAEA5-7EB9-46DF-A884-D203A3C34F13}" type="datetimeFigureOut">
              <a:rPr lang="en-GB" smtClean="0"/>
              <a:t>16/09/2026</a:t>
            </a:fld>
            <a:endParaRPr lang="en-GB"/>
          </a:p>
        </p:txBody>
      </p:sp>
      <p:sp>
        <p:nvSpPr>
          <p:cNvPr id="5" name="Footer Placeholder 4">
            <a:extLst>
              <a:ext uri="{FF2B5EF4-FFF2-40B4-BE49-F238E27FC236}">
                <a16:creationId xmlns:a16="http://schemas.microsoft.com/office/drawing/2014/main" id="{954412DC-9456-64B8-08A3-3D4888F0B7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35D4AE-3F81-303B-34F5-9114E929B6E5}"/>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608338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24D057-7E84-FDD0-6CBC-2CA7545F5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05A3317-28EA-82A4-E698-A27A7AFD1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9712E51-8ABD-407F-2C90-C65E02352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6DAEA5-7EB9-46DF-A884-D203A3C34F13}" type="datetimeFigureOut">
              <a:rPr lang="en-GB" smtClean="0"/>
              <a:t>16/09/2026</a:t>
            </a:fld>
            <a:endParaRPr lang="en-GB"/>
          </a:p>
        </p:txBody>
      </p:sp>
      <p:sp>
        <p:nvSpPr>
          <p:cNvPr id="5" name="Footer Placeholder 4">
            <a:extLst>
              <a:ext uri="{FF2B5EF4-FFF2-40B4-BE49-F238E27FC236}">
                <a16:creationId xmlns:a16="http://schemas.microsoft.com/office/drawing/2014/main" id="{DE70BB73-2CBF-A254-6545-46BE07C5F2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D0BC258-2D6A-EE87-D21A-B67C59426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DC511B-CCBA-4E01-B64B-F883490C3D3F}" type="slidenum">
              <a:rPr lang="en-GB" smtClean="0"/>
              <a:t>‹#›</a:t>
            </a:fld>
            <a:endParaRPr lang="en-GB"/>
          </a:p>
        </p:txBody>
      </p:sp>
    </p:spTree>
    <p:extLst>
      <p:ext uri="{BB962C8B-B14F-4D97-AF65-F5344CB8AC3E}">
        <p14:creationId xmlns:p14="http://schemas.microsoft.com/office/powerpoint/2010/main" val="3056624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worldofbooks.com/" TargetMode="External"/><Relationship Id="rId5" Type="http://schemas.openxmlformats.org/officeDocument/2006/relationships/hyperlink" Target="https://www.waterstones.com/"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D5B3D-4745-811C-035E-37386EA8D96B}"/>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F88A4A8-4DD7-E64C-54E5-AFEC3B3E0AD0}"/>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A467F644-BE24-470B-C67E-B13834BCB4BF}"/>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2B7E0D05-DF1F-98D6-9C43-0991B2A5C271}"/>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C666D64B-DE0F-EA98-BE57-EC51E752E270}"/>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B6B8455-574D-A8CB-16B9-CF363502AA7A}"/>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5" name="TextBox 4">
            <a:extLst>
              <a:ext uri="{FF2B5EF4-FFF2-40B4-BE49-F238E27FC236}">
                <a16:creationId xmlns:a16="http://schemas.microsoft.com/office/drawing/2014/main" id="{AAD326BD-892A-2A1D-26CB-3C327D87A5D0}"/>
              </a:ext>
            </a:extLst>
          </p:cNvPr>
          <p:cNvSpPr txBox="1"/>
          <p:nvPr/>
        </p:nvSpPr>
        <p:spPr>
          <a:xfrm>
            <a:off x="3048000" y="1230923"/>
            <a:ext cx="609600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9600" b="1" i="0" u="sng" baseline="0" dirty="0">
                <a:solidFill>
                  <a:srgbClr val="002060"/>
                </a:solidFill>
                <a:latin typeface="Aptos Display"/>
              </a:rPr>
              <a:t>Welcome</a:t>
            </a:r>
            <a:r>
              <a:rPr sz="9600" b="0" i="0" dirty="0">
                <a:solidFill>
                  <a:srgbClr val="002060"/>
                </a:solidFill>
                <a:latin typeface="Aptos Display"/>
                <a:ea typeface="Aptos Display"/>
                <a:cs typeface="Aptos Display"/>
              </a:rPr>
              <a:t>​</a:t>
            </a:r>
            <a:endParaRPr lang="en-US" dirty="0">
              <a:solidFill>
                <a:srgbClr val="002060"/>
              </a:solidFill>
            </a:endParaRPr>
          </a:p>
          <a:p>
            <a:pPr algn="ctr"/>
            <a:endParaRPr lang="en-US"/>
          </a:p>
        </p:txBody>
      </p:sp>
      <p:sp>
        <p:nvSpPr>
          <p:cNvPr id="7" name="TextBox 6">
            <a:extLst>
              <a:ext uri="{FF2B5EF4-FFF2-40B4-BE49-F238E27FC236}">
                <a16:creationId xmlns:a16="http://schemas.microsoft.com/office/drawing/2014/main" id="{B9E7049F-E52F-E89F-5763-7037E0751394}"/>
              </a:ext>
            </a:extLst>
          </p:cNvPr>
          <p:cNvSpPr txBox="1"/>
          <p:nvPr/>
        </p:nvSpPr>
        <p:spPr>
          <a:xfrm>
            <a:off x="422694" y="3077308"/>
            <a:ext cx="950284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en-GB" sz="2800" b="1" i="0" baseline="0" dirty="0">
                <a:solidFill>
                  <a:srgbClr val="002060"/>
                </a:solidFill>
                <a:latin typeface="Aptos"/>
                <a:ea typeface="Segoe UI"/>
                <a:cs typeface="Segoe UI"/>
              </a:rPr>
              <a:t>Ms Toone </a:t>
            </a:r>
            <a:r>
              <a:rPr lang="en-GB" sz="2800" b="0" i="0" u="none" strike="noStrike" baseline="0" dirty="0">
                <a:solidFill>
                  <a:srgbClr val="002060"/>
                </a:solidFill>
                <a:latin typeface="Aptos"/>
                <a:ea typeface="Segoe UI"/>
                <a:cs typeface="Segoe UI"/>
              </a:rPr>
              <a:t>– Pastoral Year Co-Ordinator</a:t>
            </a:r>
            <a:r>
              <a:rPr lang="en-GB" sz="2800" b="0" i="0" dirty="0">
                <a:solidFill>
                  <a:srgbClr val="002060"/>
                </a:solidFill>
                <a:latin typeface="Aptos"/>
                <a:ea typeface="Segoe UI"/>
                <a:cs typeface="Segoe UI"/>
              </a:rPr>
              <a:t>​</a:t>
            </a:r>
          </a:p>
          <a:p>
            <a:pPr algn="just" rtl="0"/>
            <a:r>
              <a:rPr lang="en-GB" sz="2800" b="1" i="0" baseline="0" dirty="0">
                <a:solidFill>
                  <a:srgbClr val="002060"/>
                </a:solidFill>
                <a:latin typeface="Aptos"/>
                <a:ea typeface="Segoe UI"/>
                <a:cs typeface="Segoe UI"/>
              </a:rPr>
              <a:t>Mr Cunniffe </a:t>
            </a:r>
            <a:r>
              <a:rPr lang="en-GB" sz="2800" b="0" i="0" u="none" strike="noStrike" baseline="0" dirty="0">
                <a:solidFill>
                  <a:srgbClr val="002060"/>
                </a:solidFill>
                <a:latin typeface="Aptos"/>
                <a:ea typeface="Segoe UI"/>
                <a:cs typeface="Segoe UI"/>
              </a:rPr>
              <a:t>– Director of Learning </a:t>
            </a:r>
            <a:r>
              <a:rPr lang="en-US" sz="2800" b="0" i="0" dirty="0">
                <a:solidFill>
                  <a:srgbClr val="002060"/>
                </a:solidFill>
                <a:latin typeface="Aptos"/>
                <a:ea typeface="Segoe UI"/>
                <a:cs typeface="Segoe UI"/>
              </a:rPr>
              <a:t>​</a:t>
            </a:r>
          </a:p>
          <a:p>
            <a:pPr algn="just" rtl="0"/>
            <a:r>
              <a:rPr lang="en-GB" sz="2800" b="1" i="0" baseline="0" dirty="0">
                <a:solidFill>
                  <a:srgbClr val="002060"/>
                </a:solidFill>
                <a:latin typeface="Aptos"/>
                <a:ea typeface="Segoe UI"/>
                <a:cs typeface="Segoe UI"/>
              </a:rPr>
              <a:t>Ms </a:t>
            </a:r>
            <a:r>
              <a:rPr lang="en-GB" sz="2800" b="1" i="0" baseline="0" dirty="0" err="1">
                <a:solidFill>
                  <a:srgbClr val="002060"/>
                </a:solidFill>
                <a:latin typeface="Aptos"/>
                <a:ea typeface="Segoe UI"/>
                <a:cs typeface="Segoe UI"/>
              </a:rPr>
              <a:t>Bolayon</a:t>
            </a:r>
            <a:r>
              <a:rPr lang="en-GB" sz="2800" b="1" dirty="0">
                <a:solidFill>
                  <a:srgbClr val="002060"/>
                </a:solidFill>
                <a:latin typeface="Aptos"/>
                <a:ea typeface="Segoe UI"/>
                <a:cs typeface="Segoe UI"/>
              </a:rPr>
              <a:t> </a:t>
            </a:r>
            <a:r>
              <a:rPr lang="en-GB" sz="2800" b="0" i="0" u="none" strike="noStrike" baseline="0" dirty="0">
                <a:solidFill>
                  <a:srgbClr val="002060"/>
                </a:solidFill>
                <a:latin typeface="Aptos"/>
                <a:ea typeface="Segoe UI"/>
                <a:cs typeface="Segoe UI"/>
              </a:rPr>
              <a:t>– Assistant Head Teacher with oversight for KS4</a:t>
            </a:r>
            <a:r>
              <a:rPr lang="en-US" sz="2800" b="0" i="0" dirty="0">
                <a:solidFill>
                  <a:srgbClr val="002060"/>
                </a:solidFill>
                <a:latin typeface="Aptos"/>
                <a:ea typeface="Segoe UI"/>
                <a:cs typeface="Segoe UI"/>
              </a:rPr>
              <a:t>​</a:t>
            </a:r>
          </a:p>
          <a:p>
            <a:pPr algn="ctr"/>
            <a:endParaRPr lang="en-US" dirty="0"/>
          </a:p>
        </p:txBody>
      </p:sp>
    </p:spTree>
    <p:extLst>
      <p:ext uri="{BB962C8B-B14F-4D97-AF65-F5344CB8AC3E}">
        <p14:creationId xmlns:p14="http://schemas.microsoft.com/office/powerpoint/2010/main" val="478616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069ED-0990-7D15-9763-22862F3081C6}"/>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182256E0-6D86-5A88-BD42-2AC915AD3DF4}"/>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A851797B-7998-B695-52B9-0C091190063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D04BFE83-9969-A70C-83D6-425E1C3979E9}"/>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0621A43C-B6F8-2D36-FBA2-F9630BB75F68}"/>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002060"/>
                </a:solidFill>
                <a:ea typeface="+mj-lt"/>
                <a:cs typeface="+mj-lt"/>
              </a:rPr>
              <a:t>Year 11 Welcome Evening</a:t>
            </a:r>
          </a:p>
        </p:txBody>
      </p:sp>
      <p:sp>
        <p:nvSpPr>
          <p:cNvPr id="2" name="Minus Sign 1">
            <a:extLst>
              <a:ext uri="{FF2B5EF4-FFF2-40B4-BE49-F238E27FC236}">
                <a16:creationId xmlns:a16="http://schemas.microsoft.com/office/drawing/2014/main" id="{A8CD3F09-265B-4791-C884-64C90F51433F}"/>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78D748A6-B4F4-836E-F771-714AECCF0499}"/>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10" name="TextBox 9">
            <a:extLst>
              <a:ext uri="{FF2B5EF4-FFF2-40B4-BE49-F238E27FC236}">
                <a16:creationId xmlns:a16="http://schemas.microsoft.com/office/drawing/2014/main" id="{4DE491F7-DDF9-5CBC-463B-DA489FCD3C57}"/>
              </a:ext>
            </a:extLst>
          </p:cNvPr>
          <p:cNvSpPr txBox="1"/>
          <p:nvPr/>
        </p:nvSpPr>
        <p:spPr>
          <a:xfrm>
            <a:off x="184732" y="1368319"/>
            <a:ext cx="11537461"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lvl="0" indent="-514350" algn="l" rtl="0">
              <a:buFont typeface=""/>
              <a:buAutoNum type="arabicPeriod"/>
            </a:pPr>
            <a:r>
              <a:rPr lang="en-GB" sz="3200" b="0" i="0" u="none" strike="noStrike" baseline="0" dirty="0">
                <a:solidFill>
                  <a:srgbClr val="002060"/>
                </a:solidFill>
                <a:latin typeface="Aptos"/>
                <a:ea typeface="Arial"/>
                <a:cs typeface="Arial"/>
              </a:rPr>
              <a:t>Key Dates for Year 11</a:t>
            </a:r>
            <a:r>
              <a:rPr lang="en-US" sz="3200" b="0" i="0" dirty="0">
                <a:solidFill>
                  <a:srgbClr val="002060"/>
                </a:solidFill>
                <a:latin typeface="Aptos"/>
                <a:ea typeface="Arial"/>
                <a:cs typeface="Arial"/>
              </a:rPr>
              <a:t>​</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Expectations – uniform/attendance and punctuality</a:t>
            </a:r>
            <a:r>
              <a:rPr lang="en-US" sz="3200" b="0" i="0" dirty="0">
                <a:solidFill>
                  <a:srgbClr val="002060"/>
                </a:solidFill>
                <a:latin typeface="Aptos"/>
                <a:ea typeface="Arial"/>
                <a:cs typeface="Arial"/>
              </a:rPr>
              <a:t>​</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RD/Mother Emily Room/ARC </a:t>
            </a:r>
            <a:r>
              <a:rPr lang="en-US" sz="3200" b="0" i="0" dirty="0">
                <a:solidFill>
                  <a:srgbClr val="002060"/>
                </a:solidFill>
                <a:latin typeface="Aptos"/>
                <a:ea typeface="Arial"/>
                <a:cs typeface="Arial"/>
              </a:rPr>
              <a:t>​</a:t>
            </a:r>
          </a:p>
          <a:p>
            <a:pPr marL="514350" lvl="0" indent="-514350" algn="l" rtl="0">
              <a:buFont typeface=""/>
              <a:buAutoNum type="arabicPeriod"/>
            </a:pPr>
            <a:r>
              <a:rPr lang="en-US" sz="3200" dirty="0">
                <a:solidFill>
                  <a:srgbClr val="002060"/>
                </a:solidFill>
                <a:latin typeface="Aptos"/>
                <a:ea typeface="Arial"/>
                <a:cs typeface="Arial"/>
              </a:rPr>
              <a:t>Rewards</a:t>
            </a:r>
          </a:p>
          <a:p>
            <a:pPr marL="514350" lvl="0" indent="-514350" algn="l" rtl="0">
              <a:buFont typeface=""/>
              <a:buAutoNum type="arabicPeriod"/>
            </a:pPr>
            <a:r>
              <a:rPr lang="en-US" sz="3200" b="0" i="0" dirty="0">
                <a:solidFill>
                  <a:srgbClr val="002060"/>
                </a:solidFill>
                <a:latin typeface="Aptos"/>
                <a:ea typeface="Arial"/>
                <a:cs typeface="Arial"/>
              </a:rPr>
              <a:t>How we support your child</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How can you support your child?</a:t>
            </a:r>
            <a:r>
              <a:rPr lang="en-US" sz="3200" b="0" i="0" dirty="0">
                <a:solidFill>
                  <a:srgbClr val="002060"/>
                </a:solidFill>
                <a:latin typeface="Aptos"/>
                <a:ea typeface="Arial"/>
                <a:cs typeface="Arial"/>
              </a:rPr>
              <a:t>​</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Questions</a:t>
            </a:r>
            <a:r>
              <a:rPr lang="en-US" sz="3200" b="0" i="0" dirty="0">
                <a:solidFill>
                  <a:srgbClr val="002060"/>
                </a:solidFill>
                <a:latin typeface="Aptos"/>
                <a:ea typeface="Arial"/>
                <a:cs typeface="Arial"/>
              </a:rPr>
              <a:t>​</a:t>
            </a:r>
          </a:p>
          <a:p>
            <a:pPr algn="ctr"/>
            <a:endParaRPr lang="en-US" dirty="0"/>
          </a:p>
        </p:txBody>
      </p:sp>
    </p:spTree>
    <p:extLst>
      <p:ext uri="{BB962C8B-B14F-4D97-AF65-F5344CB8AC3E}">
        <p14:creationId xmlns:p14="http://schemas.microsoft.com/office/powerpoint/2010/main" val="1144083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784D-0D21-E949-3667-46936C59D963}"/>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C226DA5-4F9E-151B-7163-FDAFAD48604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842415C9-76B8-0CB1-1065-194E20045F9E}"/>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F729366A-918E-7DDC-49F1-E0A159663CA8}"/>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9483095-B8FF-E725-47AA-162CE285A693}"/>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002060"/>
                </a:solidFill>
                <a:ea typeface="+mj-lt"/>
                <a:cs typeface="+mj-lt"/>
              </a:rPr>
              <a:t>Meet the team</a:t>
            </a:r>
            <a:endParaRPr lang="en-GB" dirty="0">
              <a:solidFill>
                <a:srgbClr val="002060"/>
              </a:solidFill>
              <a:ea typeface="+mj-lt"/>
              <a:cs typeface="+mj-lt"/>
            </a:endParaRPr>
          </a:p>
        </p:txBody>
      </p:sp>
      <p:sp>
        <p:nvSpPr>
          <p:cNvPr id="2" name="Minus Sign 1">
            <a:extLst>
              <a:ext uri="{FF2B5EF4-FFF2-40B4-BE49-F238E27FC236}">
                <a16:creationId xmlns:a16="http://schemas.microsoft.com/office/drawing/2014/main" id="{32C3E2F6-C3C4-6D77-2B67-EDA79B34BB97}"/>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48A0724-2233-7E05-A81B-D7397C73AF20}"/>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graphicFrame>
        <p:nvGraphicFramePr>
          <p:cNvPr id="8" name="Table 4">
            <a:extLst>
              <a:ext uri="{FF2B5EF4-FFF2-40B4-BE49-F238E27FC236}">
                <a16:creationId xmlns:a16="http://schemas.microsoft.com/office/drawing/2014/main" id="{45E54DC0-99FE-7B1E-094E-A367B1A16C49}"/>
              </a:ext>
            </a:extLst>
          </p:cNvPr>
          <p:cNvGraphicFramePr>
            <a:graphicFrameLocks noGrp="1"/>
          </p:cNvGraphicFramePr>
          <p:nvPr>
            <p:ph idx="1"/>
            <p:extLst>
              <p:ext uri="{D42A27DB-BD31-4B8C-83A1-F6EECF244321}">
                <p14:modId xmlns:p14="http://schemas.microsoft.com/office/powerpoint/2010/main" val="1576727567"/>
              </p:ext>
            </p:extLst>
          </p:nvPr>
        </p:nvGraphicFramePr>
        <p:xfrm>
          <a:off x="324340" y="1022351"/>
          <a:ext cx="11485344" cy="4772247"/>
        </p:xfrm>
        <a:graphic>
          <a:graphicData uri="http://schemas.openxmlformats.org/drawingml/2006/table">
            <a:tbl>
              <a:tblPr firstRow="1" bandRow="1">
                <a:tableStyleId>{5C22544A-7EE6-4342-B048-85BDC9FD1C3A}</a:tableStyleId>
              </a:tblPr>
              <a:tblGrid>
                <a:gridCol w="3026833">
                  <a:extLst>
                    <a:ext uri="{9D8B030D-6E8A-4147-A177-3AD203B41FA5}">
                      <a16:colId xmlns:a16="http://schemas.microsoft.com/office/drawing/2014/main" val="3025630276"/>
                    </a:ext>
                  </a:extLst>
                </a:gridCol>
                <a:gridCol w="3870492">
                  <a:extLst>
                    <a:ext uri="{9D8B030D-6E8A-4147-A177-3AD203B41FA5}">
                      <a16:colId xmlns:a16="http://schemas.microsoft.com/office/drawing/2014/main" val="3040705847"/>
                    </a:ext>
                  </a:extLst>
                </a:gridCol>
                <a:gridCol w="4588019">
                  <a:extLst>
                    <a:ext uri="{9D8B030D-6E8A-4147-A177-3AD203B41FA5}">
                      <a16:colId xmlns:a16="http://schemas.microsoft.com/office/drawing/2014/main" val="851428782"/>
                    </a:ext>
                  </a:extLst>
                </a:gridCol>
              </a:tblGrid>
              <a:tr h="546498">
                <a:tc>
                  <a:txBody>
                    <a:bodyPr/>
                    <a:lstStyle/>
                    <a:p>
                      <a:r>
                        <a:rPr lang="en-GB" sz="2800" u="sng" dirty="0">
                          <a:solidFill>
                            <a:srgbClr val="002060"/>
                          </a:solidFill>
                          <a:latin typeface="GDS Transport"/>
                        </a:rPr>
                        <a:t>Tutor Group</a:t>
                      </a:r>
                    </a:p>
                  </a:txBody>
                  <a:tcPr>
                    <a:solidFill>
                      <a:schemeClr val="bg1"/>
                    </a:solidFill>
                  </a:tcPr>
                </a:tc>
                <a:tc>
                  <a:txBody>
                    <a:bodyPr/>
                    <a:lstStyle/>
                    <a:p>
                      <a:r>
                        <a:rPr lang="en-GB" sz="2800" u="sng" dirty="0">
                          <a:solidFill>
                            <a:srgbClr val="002060"/>
                          </a:solidFill>
                          <a:latin typeface="GDS Transport"/>
                        </a:rPr>
                        <a:t>Tutor</a:t>
                      </a:r>
                    </a:p>
                  </a:txBody>
                  <a:tcPr>
                    <a:solidFill>
                      <a:schemeClr val="bg1"/>
                    </a:solidFill>
                  </a:tcPr>
                </a:tc>
                <a:tc>
                  <a:txBody>
                    <a:bodyPr/>
                    <a:lstStyle/>
                    <a:p>
                      <a:pPr lvl="0">
                        <a:buNone/>
                      </a:pPr>
                      <a:r>
                        <a:rPr lang="en-GB" sz="2800" u="sng" dirty="0">
                          <a:solidFill>
                            <a:srgbClr val="002060"/>
                          </a:solidFill>
                          <a:latin typeface="GDS Transport"/>
                        </a:rPr>
                        <a:t>Email</a:t>
                      </a:r>
                    </a:p>
                  </a:txBody>
                  <a:tcPr>
                    <a:solidFill>
                      <a:schemeClr val="bg1"/>
                    </a:solidFill>
                  </a:tcPr>
                </a:tc>
                <a:extLst>
                  <a:ext uri="{0D108BD9-81ED-4DB2-BD59-A6C34878D82A}">
                    <a16:rowId xmlns:a16="http://schemas.microsoft.com/office/drawing/2014/main" val="352736569"/>
                  </a:ext>
                </a:extLst>
              </a:tr>
              <a:tr h="546498">
                <a:tc>
                  <a:txBody>
                    <a:bodyPr/>
                    <a:lstStyle/>
                    <a:p>
                      <a:r>
                        <a:rPr lang="en-GB" sz="2800" dirty="0">
                          <a:solidFill>
                            <a:srgbClr val="002060"/>
                          </a:solidFill>
                          <a:latin typeface="GDS Transport"/>
                        </a:rPr>
                        <a:t>A11</a:t>
                      </a:r>
                    </a:p>
                  </a:txBody>
                  <a:tcPr>
                    <a:solidFill>
                      <a:schemeClr val="bg1"/>
                    </a:solidFill>
                  </a:tcPr>
                </a:tc>
                <a:tc>
                  <a:txBody>
                    <a:bodyPr/>
                    <a:lstStyle/>
                    <a:p>
                      <a:r>
                        <a:rPr lang="en-GB" sz="2800" dirty="0">
                          <a:solidFill>
                            <a:srgbClr val="002060"/>
                          </a:solidFill>
                          <a:latin typeface="GDS Transport"/>
                        </a:rPr>
                        <a:t>Ms N Boston</a:t>
                      </a:r>
                    </a:p>
                  </a:txBody>
                  <a:tcPr>
                    <a:solidFill>
                      <a:schemeClr val="bg1"/>
                    </a:solidFill>
                  </a:tcPr>
                </a:tc>
                <a:tc>
                  <a:txBody>
                    <a:bodyPr/>
                    <a:lstStyle/>
                    <a:p>
                      <a:pPr lvl="0">
                        <a:buNone/>
                      </a:pPr>
                      <a:r>
                        <a:rPr lang="en-GB" sz="2800" u="none" dirty="0">
                          <a:solidFill>
                            <a:srgbClr val="002060"/>
                          </a:solidFill>
                          <a:latin typeface="GDS Transport"/>
                        </a:rPr>
                        <a:t>nboston@stahigh.org</a:t>
                      </a:r>
                    </a:p>
                  </a:txBody>
                  <a:tcPr>
                    <a:solidFill>
                      <a:schemeClr val="bg1"/>
                    </a:solidFill>
                  </a:tcPr>
                </a:tc>
                <a:extLst>
                  <a:ext uri="{0D108BD9-81ED-4DB2-BD59-A6C34878D82A}">
                    <a16:rowId xmlns:a16="http://schemas.microsoft.com/office/drawing/2014/main" val="963872684"/>
                  </a:ext>
                </a:extLst>
              </a:tr>
              <a:tr h="546498">
                <a:tc>
                  <a:txBody>
                    <a:bodyPr/>
                    <a:lstStyle/>
                    <a:p>
                      <a:r>
                        <a:rPr lang="en-GB" sz="2800" dirty="0">
                          <a:solidFill>
                            <a:srgbClr val="002060"/>
                          </a:solidFill>
                          <a:latin typeface="GDS Transport"/>
                        </a:rPr>
                        <a:t>B11</a:t>
                      </a:r>
                    </a:p>
                  </a:txBody>
                  <a:tcPr>
                    <a:solidFill>
                      <a:schemeClr val="bg1"/>
                    </a:solidFill>
                  </a:tcPr>
                </a:tc>
                <a:tc>
                  <a:txBody>
                    <a:bodyPr/>
                    <a:lstStyle/>
                    <a:p>
                      <a:r>
                        <a:rPr lang="en-GB" sz="2800" dirty="0">
                          <a:solidFill>
                            <a:srgbClr val="002060"/>
                          </a:solidFill>
                          <a:latin typeface="GDS Transport"/>
                        </a:rPr>
                        <a:t>Ms. S Walcott</a:t>
                      </a:r>
                    </a:p>
                  </a:txBody>
                  <a:tcPr>
                    <a:solidFill>
                      <a:schemeClr val="bg1"/>
                    </a:solidFill>
                  </a:tcPr>
                </a:tc>
                <a:tc>
                  <a:txBody>
                    <a:bodyPr/>
                    <a:lstStyle/>
                    <a:p>
                      <a:pPr lvl="0">
                        <a:buNone/>
                      </a:pPr>
                      <a:r>
                        <a:rPr lang="en-GB" sz="2800" u="none" dirty="0">
                          <a:solidFill>
                            <a:srgbClr val="002060"/>
                          </a:solidFill>
                          <a:latin typeface="GDS Transport"/>
                        </a:rPr>
                        <a:t>swalcott@stahigh.org</a:t>
                      </a:r>
                    </a:p>
                  </a:txBody>
                  <a:tcPr>
                    <a:solidFill>
                      <a:schemeClr val="bg1"/>
                    </a:solidFill>
                  </a:tcPr>
                </a:tc>
                <a:extLst>
                  <a:ext uri="{0D108BD9-81ED-4DB2-BD59-A6C34878D82A}">
                    <a16:rowId xmlns:a16="http://schemas.microsoft.com/office/drawing/2014/main" val="701620999"/>
                  </a:ext>
                </a:extLst>
              </a:tr>
              <a:tr h="546498">
                <a:tc>
                  <a:txBody>
                    <a:bodyPr/>
                    <a:lstStyle/>
                    <a:p>
                      <a:r>
                        <a:rPr lang="en-GB" sz="2800" dirty="0">
                          <a:solidFill>
                            <a:srgbClr val="002060"/>
                          </a:solidFill>
                          <a:latin typeface="GDS Transport"/>
                        </a:rPr>
                        <a:t>C11</a:t>
                      </a:r>
                    </a:p>
                  </a:txBody>
                  <a:tcPr>
                    <a:solidFill>
                      <a:schemeClr val="bg1"/>
                    </a:solidFill>
                  </a:tcPr>
                </a:tc>
                <a:tc>
                  <a:txBody>
                    <a:bodyPr/>
                    <a:lstStyle/>
                    <a:p>
                      <a:r>
                        <a:rPr lang="en-GB" sz="2800" dirty="0">
                          <a:solidFill>
                            <a:srgbClr val="002060"/>
                          </a:solidFill>
                          <a:latin typeface="GDS Transport"/>
                        </a:rPr>
                        <a:t>Ms. Y Lazaar</a:t>
                      </a:r>
                    </a:p>
                  </a:txBody>
                  <a:tcPr>
                    <a:solidFill>
                      <a:schemeClr val="bg1"/>
                    </a:solidFill>
                  </a:tcPr>
                </a:tc>
                <a:tc>
                  <a:txBody>
                    <a:bodyPr/>
                    <a:lstStyle/>
                    <a:p>
                      <a:pPr lvl="0">
                        <a:buNone/>
                      </a:pPr>
                      <a:r>
                        <a:rPr lang="en-GB" sz="2800" u="none" dirty="0">
                          <a:solidFill>
                            <a:srgbClr val="002060"/>
                          </a:solidFill>
                          <a:latin typeface="GDS Transport"/>
                        </a:rPr>
                        <a:t>ylazaar@stahigh.org</a:t>
                      </a:r>
                    </a:p>
                  </a:txBody>
                  <a:tcPr>
                    <a:solidFill>
                      <a:schemeClr val="bg1"/>
                    </a:solidFill>
                  </a:tcPr>
                </a:tc>
                <a:extLst>
                  <a:ext uri="{0D108BD9-81ED-4DB2-BD59-A6C34878D82A}">
                    <a16:rowId xmlns:a16="http://schemas.microsoft.com/office/drawing/2014/main" val="1036655461"/>
                  </a:ext>
                </a:extLst>
              </a:tr>
              <a:tr h="546498">
                <a:tc>
                  <a:txBody>
                    <a:bodyPr/>
                    <a:lstStyle/>
                    <a:p>
                      <a:r>
                        <a:rPr lang="en-GB" sz="2800" dirty="0">
                          <a:solidFill>
                            <a:srgbClr val="002060"/>
                          </a:solidFill>
                          <a:latin typeface="GDS Transport"/>
                        </a:rPr>
                        <a:t>D11</a:t>
                      </a:r>
                    </a:p>
                  </a:txBody>
                  <a:tcPr>
                    <a:solidFill>
                      <a:schemeClr val="bg1"/>
                    </a:solidFill>
                  </a:tcPr>
                </a:tc>
                <a:tc>
                  <a:txBody>
                    <a:bodyPr/>
                    <a:lstStyle/>
                    <a:p>
                      <a:r>
                        <a:rPr lang="en-GB" sz="2800" dirty="0">
                          <a:solidFill>
                            <a:srgbClr val="002060"/>
                          </a:solidFill>
                          <a:latin typeface="GDS Transport"/>
                        </a:rPr>
                        <a:t>Mr. S Onabanjo</a:t>
                      </a:r>
                    </a:p>
                  </a:txBody>
                  <a:tcPr>
                    <a:solidFill>
                      <a:schemeClr val="bg1"/>
                    </a:solidFill>
                  </a:tcPr>
                </a:tc>
                <a:tc>
                  <a:txBody>
                    <a:bodyPr/>
                    <a:lstStyle/>
                    <a:p>
                      <a:pPr lvl="0">
                        <a:buNone/>
                      </a:pPr>
                      <a:r>
                        <a:rPr lang="en-GB" sz="2800" u="none" dirty="0">
                          <a:solidFill>
                            <a:srgbClr val="002060"/>
                          </a:solidFill>
                          <a:latin typeface="GDS Transport"/>
                        </a:rPr>
                        <a:t>sonabanjo@stahigh.org</a:t>
                      </a:r>
                    </a:p>
                  </a:txBody>
                  <a:tcPr>
                    <a:solidFill>
                      <a:schemeClr val="bg1"/>
                    </a:solidFill>
                  </a:tcPr>
                </a:tc>
                <a:extLst>
                  <a:ext uri="{0D108BD9-81ED-4DB2-BD59-A6C34878D82A}">
                    <a16:rowId xmlns:a16="http://schemas.microsoft.com/office/drawing/2014/main" val="2278047700"/>
                  </a:ext>
                </a:extLst>
              </a:tr>
              <a:tr h="1460637">
                <a:tc>
                  <a:txBody>
                    <a:bodyPr/>
                    <a:lstStyle/>
                    <a:p>
                      <a:r>
                        <a:rPr lang="en-GB" sz="2800" dirty="0">
                          <a:solidFill>
                            <a:srgbClr val="002060"/>
                          </a:solidFill>
                          <a:latin typeface="GDS Transport"/>
                        </a:rPr>
                        <a:t>E11</a:t>
                      </a:r>
                    </a:p>
                    <a:p>
                      <a:r>
                        <a:rPr lang="en-GB" sz="2800" dirty="0">
                          <a:solidFill>
                            <a:srgbClr val="002060"/>
                          </a:solidFill>
                          <a:latin typeface="GDS Transport"/>
                        </a:rPr>
                        <a:t>F11</a:t>
                      </a:r>
                    </a:p>
                    <a:p>
                      <a:r>
                        <a:rPr lang="en-GB" sz="2800" dirty="0">
                          <a:solidFill>
                            <a:srgbClr val="002060"/>
                          </a:solidFill>
                          <a:latin typeface="GDS Transport"/>
                        </a:rPr>
                        <a:t>G11</a:t>
                      </a:r>
                    </a:p>
                  </a:txBody>
                  <a:tcPr>
                    <a:solidFill>
                      <a:schemeClr val="bg1"/>
                    </a:solidFill>
                  </a:tcPr>
                </a:tc>
                <a:tc>
                  <a:txBody>
                    <a:bodyPr/>
                    <a:lstStyle/>
                    <a:p>
                      <a:r>
                        <a:rPr lang="en-GB" sz="2800" dirty="0">
                          <a:solidFill>
                            <a:srgbClr val="002060"/>
                          </a:solidFill>
                          <a:latin typeface="GDS Transport"/>
                        </a:rPr>
                        <a:t>Mr D Horrocks</a:t>
                      </a:r>
                    </a:p>
                    <a:p>
                      <a:r>
                        <a:rPr lang="en-GB" sz="2800" dirty="0">
                          <a:solidFill>
                            <a:srgbClr val="002060"/>
                          </a:solidFill>
                          <a:latin typeface="GDS Transport"/>
                        </a:rPr>
                        <a:t>Mr. A </a:t>
                      </a:r>
                      <a:r>
                        <a:rPr lang="en-GB" sz="2800" dirty="0" err="1">
                          <a:solidFill>
                            <a:srgbClr val="002060"/>
                          </a:solidFill>
                          <a:latin typeface="GDS Transport"/>
                        </a:rPr>
                        <a:t>Bapir</a:t>
                      </a:r>
                      <a:endParaRPr lang="en-GB" sz="2800" dirty="0">
                        <a:solidFill>
                          <a:srgbClr val="002060"/>
                        </a:solidFill>
                        <a:latin typeface="GDS Transport"/>
                      </a:endParaRPr>
                    </a:p>
                    <a:p>
                      <a:r>
                        <a:rPr lang="en-GB" sz="2800" dirty="0">
                          <a:solidFill>
                            <a:srgbClr val="002060"/>
                          </a:solidFill>
                          <a:latin typeface="GDS Transport"/>
                        </a:rPr>
                        <a:t>Mr. </a:t>
                      </a:r>
                      <a:r>
                        <a:rPr lang="en-GB" sz="2800" dirty="0" err="1">
                          <a:solidFill>
                            <a:srgbClr val="002060"/>
                          </a:solidFill>
                          <a:latin typeface="GDS Transport"/>
                        </a:rPr>
                        <a:t>Whent</a:t>
                      </a:r>
                      <a:endParaRPr lang="en-GB" sz="2800" dirty="0">
                        <a:solidFill>
                          <a:srgbClr val="002060"/>
                        </a:solidFill>
                        <a:latin typeface="GDS Transport"/>
                      </a:endParaRPr>
                    </a:p>
                  </a:txBody>
                  <a:tcPr>
                    <a:solidFill>
                      <a:schemeClr val="bg1"/>
                    </a:solidFill>
                  </a:tcPr>
                </a:tc>
                <a:tc>
                  <a:txBody>
                    <a:bodyPr/>
                    <a:lstStyle/>
                    <a:p>
                      <a:pPr lvl="0">
                        <a:buNone/>
                      </a:pPr>
                      <a:r>
                        <a:rPr lang="en-GB" sz="2800" u="none" dirty="0">
                          <a:solidFill>
                            <a:srgbClr val="002060"/>
                          </a:solidFill>
                          <a:latin typeface="GDS Transport"/>
                        </a:rPr>
                        <a:t>dhorrocks@stahigh.org</a:t>
                      </a:r>
                    </a:p>
                    <a:p>
                      <a:pPr lvl="0">
                        <a:buNone/>
                      </a:pPr>
                      <a:r>
                        <a:rPr lang="en-GB" sz="2800" u="none" dirty="0">
                          <a:solidFill>
                            <a:srgbClr val="002060"/>
                          </a:solidFill>
                          <a:latin typeface="GDS Transport"/>
                        </a:rPr>
                        <a:t>abapir@stahigh.org</a:t>
                      </a:r>
                    </a:p>
                    <a:p>
                      <a:pPr lvl="0">
                        <a:buNone/>
                      </a:pPr>
                      <a:r>
                        <a:rPr lang="en-GB" sz="2800" u="none" dirty="0">
                          <a:solidFill>
                            <a:srgbClr val="002060"/>
                          </a:solidFill>
                          <a:latin typeface="GDS Transport"/>
                        </a:rPr>
                        <a:t>awhent@stahigh.org</a:t>
                      </a:r>
                    </a:p>
                  </a:txBody>
                  <a:tcPr>
                    <a:solidFill>
                      <a:schemeClr val="bg1"/>
                    </a:solidFill>
                  </a:tcPr>
                </a:tc>
                <a:extLst>
                  <a:ext uri="{0D108BD9-81ED-4DB2-BD59-A6C34878D82A}">
                    <a16:rowId xmlns:a16="http://schemas.microsoft.com/office/drawing/2014/main" val="316802563"/>
                  </a:ext>
                </a:extLst>
              </a:tr>
              <a:tr h="546498">
                <a:tc>
                  <a:txBody>
                    <a:bodyPr/>
                    <a:lstStyle/>
                    <a:p>
                      <a:endParaRPr lang="en-GB" sz="3200" dirty="0">
                        <a:solidFill>
                          <a:schemeClr val="tx1"/>
                        </a:solidFill>
                        <a:latin typeface="GDS Transport"/>
                      </a:endParaRPr>
                    </a:p>
                  </a:txBody>
                  <a:tcPr>
                    <a:solidFill>
                      <a:schemeClr val="bg1"/>
                    </a:solidFill>
                  </a:tcPr>
                </a:tc>
                <a:tc>
                  <a:txBody>
                    <a:bodyPr/>
                    <a:lstStyle/>
                    <a:p>
                      <a:endParaRPr lang="en-GB" sz="3200" dirty="0">
                        <a:solidFill>
                          <a:schemeClr val="tx1"/>
                        </a:solidFill>
                        <a:latin typeface="GDS Transport"/>
                      </a:endParaRPr>
                    </a:p>
                  </a:txBody>
                  <a:tcPr>
                    <a:solidFill>
                      <a:schemeClr val="bg1"/>
                    </a:solidFill>
                  </a:tcPr>
                </a:tc>
                <a:tc>
                  <a:txBody>
                    <a:bodyPr/>
                    <a:lstStyle/>
                    <a:p>
                      <a:pPr lvl="0">
                        <a:buNone/>
                      </a:pPr>
                      <a:endParaRPr lang="en-GB" sz="3200" dirty="0">
                        <a:solidFill>
                          <a:schemeClr val="tx1"/>
                        </a:solidFill>
                        <a:latin typeface="GDS Transport"/>
                      </a:endParaRPr>
                    </a:p>
                  </a:txBody>
                  <a:tcPr>
                    <a:solidFill>
                      <a:schemeClr val="bg1"/>
                    </a:solidFill>
                  </a:tcPr>
                </a:tc>
                <a:extLst>
                  <a:ext uri="{0D108BD9-81ED-4DB2-BD59-A6C34878D82A}">
                    <a16:rowId xmlns:a16="http://schemas.microsoft.com/office/drawing/2014/main" val="2814279105"/>
                  </a:ext>
                </a:extLst>
              </a:tr>
            </a:tbl>
          </a:graphicData>
        </a:graphic>
      </p:graphicFrame>
    </p:spTree>
    <p:extLst>
      <p:ext uri="{BB962C8B-B14F-4D97-AF65-F5344CB8AC3E}">
        <p14:creationId xmlns:p14="http://schemas.microsoft.com/office/powerpoint/2010/main" val="28218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EE438-3ACA-2B48-E371-C6138685D9F6}"/>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924C7A64-63C3-9457-2EE9-CABC9F10F714}"/>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B2801379-29A4-77AC-689E-B480CAB34B0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8DDEFD56-C4EF-CE03-B03A-D17F03F0CA3D}"/>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F95647AE-577D-DFF9-68A9-E81E40BDA428}"/>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002060"/>
                </a:solidFill>
                <a:latin typeface="Calibri"/>
                <a:ea typeface="Calibri"/>
                <a:cs typeface="Calibri"/>
              </a:rPr>
              <a:t>Key Dates This Year</a:t>
            </a:r>
          </a:p>
        </p:txBody>
      </p:sp>
      <p:sp>
        <p:nvSpPr>
          <p:cNvPr id="2" name="Minus Sign 1">
            <a:extLst>
              <a:ext uri="{FF2B5EF4-FFF2-40B4-BE49-F238E27FC236}">
                <a16:creationId xmlns:a16="http://schemas.microsoft.com/office/drawing/2014/main" id="{0B040FF2-9483-6880-E851-4BD3EC8C237F}"/>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E5928FD-FCC1-3F8C-6935-EA56E7001DFC}"/>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5" name="TextBox 4">
            <a:extLst>
              <a:ext uri="{FF2B5EF4-FFF2-40B4-BE49-F238E27FC236}">
                <a16:creationId xmlns:a16="http://schemas.microsoft.com/office/drawing/2014/main" id="{F5B871FA-FA86-5D61-D283-F3964FB8B5A2}"/>
              </a:ext>
            </a:extLst>
          </p:cNvPr>
          <p:cNvSpPr txBox="1"/>
          <p:nvPr/>
        </p:nvSpPr>
        <p:spPr>
          <a:xfrm>
            <a:off x="234462" y="1133231"/>
            <a:ext cx="11723076" cy="43088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3200" b="1" i="0" u="none" strike="noStrike" baseline="0" dirty="0">
                <a:solidFill>
                  <a:srgbClr val="002060"/>
                </a:solidFill>
                <a:latin typeface="Aptos"/>
                <a:ea typeface="Segoe UI"/>
                <a:cs typeface="Segoe UI"/>
              </a:rPr>
              <a:t>14/10/2026 </a:t>
            </a:r>
            <a:r>
              <a:rPr lang="en-US" sz="3200" b="0" i="0" u="none" strike="noStrike" baseline="0" dirty="0">
                <a:solidFill>
                  <a:srgbClr val="002060"/>
                </a:solidFill>
                <a:latin typeface="Aptos"/>
                <a:ea typeface="Segoe UI"/>
                <a:cs typeface="Segoe UI"/>
              </a:rPr>
              <a:t>– Parents evening – Mock preparation </a:t>
            </a:r>
            <a:r>
              <a:rPr lang="en-GB" sz="3200" b="0" i="0" u="none" strike="noStrike" baseline="0" dirty="0">
                <a:solidFill>
                  <a:srgbClr val="002060"/>
                </a:solidFill>
                <a:latin typeface="Aptos"/>
                <a:ea typeface="Segoe UI"/>
                <a:cs typeface="Segoe UI"/>
              </a:rPr>
              <a:t> </a:t>
            </a:r>
            <a:r>
              <a:rPr lang="en-US" sz="3200" b="0" i="0" dirty="0">
                <a:solidFill>
                  <a:srgbClr val="002060"/>
                </a:solidFill>
                <a:latin typeface="Aptos"/>
                <a:ea typeface="Segoe UI"/>
                <a:cs typeface="Segoe UI"/>
              </a:rPr>
              <a:t>​</a:t>
            </a:r>
            <a:endParaRPr lang="en-US" sz="3200" dirty="0"/>
          </a:p>
          <a:p>
            <a:pPr algn="l" rtl="0"/>
            <a:r>
              <a:rPr lang="en-GB" sz="3200" b="1" i="0" u="none" strike="noStrike" baseline="0" dirty="0">
                <a:solidFill>
                  <a:srgbClr val="002060"/>
                </a:solidFill>
                <a:latin typeface="Aptos"/>
                <a:ea typeface="Segoe UI"/>
                <a:cs typeface="Segoe UI"/>
              </a:rPr>
              <a:t>16/11/2026</a:t>
            </a:r>
            <a:r>
              <a:rPr lang="en-GB" sz="3200" b="0" i="0" u="none" strike="noStrike" baseline="0" dirty="0">
                <a:solidFill>
                  <a:srgbClr val="002060"/>
                </a:solidFill>
                <a:latin typeface="Aptos"/>
                <a:ea typeface="Segoe UI"/>
                <a:cs typeface="Segoe UI"/>
              </a:rPr>
              <a:t> – Mock exam period</a:t>
            </a:r>
            <a:r>
              <a:rPr lang="en-US" sz="3200" b="0" i="0" dirty="0">
                <a:solidFill>
                  <a:srgbClr val="002060"/>
                </a:solidFill>
                <a:latin typeface="Aptos"/>
                <a:ea typeface="Segoe UI"/>
                <a:cs typeface="Segoe UI"/>
              </a:rPr>
              <a:t>​</a:t>
            </a:r>
          </a:p>
          <a:p>
            <a:pPr algn="l" rtl="0"/>
            <a:r>
              <a:rPr lang="en-GB" sz="3200" b="1" i="0" u="none" strike="noStrike" baseline="0" dirty="0">
                <a:solidFill>
                  <a:srgbClr val="002060"/>
                </a:solidFill>
                <a:latin typeface="Aptos"/>
                <a:ea typeface="Segoe UI"/>
                <a:cs typeface="Segoe UI"/>
              </a:rPr>
              <a:t>30/11/2026</a:t>
            </a:r>
            <a:r>
              <a:rPr lang="en-GB" sz="3200" b="0" i="0" u="none" strike="noStrike" baseline="0" dirty="0">
                <a:solidFill>
                  <a:srgbClr val="002060"/>
                </a:solidFill>
                <a:latin typeface="Aptos"/>
                <a:ea typeface="Segoe UI"/>
                <a:cs typeface="Segoe UI"/>
              </a:rPr>
              <a:t> – Post mock upgrade week</a:t>
            </a:r>
            <a:r>
              <a:rPr lang="en-US" sz="3200" b="0" i="0" dirty="0">
                <a:solidFill>
                  <a:srgbClr val="002060"/>
                </a:solidFill>
                <a:latin typeface="Aptos"/>
                <a:ea typeface="Segoe UI"/>
                <a:cs typeface="Segoe UI"/>
              </a:rPr>
              <a:t>​</a:t>
            </a:r>
          </a:p>
          <a:p>
            <a:pPr algn="l" rtl="0"/>
            <a:r>
              <a:rPr lang="en-GB" sz="3200" b="1" i="0" u="none" strike="noStrike" baseline="0" dirty="0">
                <a:solidFill>
                  <a:srgbClr val="002060"/>
                </a:solidFill>
                <a:latin typeface="Aptos"/>
                <a:ea typeface="Segoe UI"/>
                <a:cs typeface="Segoe UI"/>
              </a:rPr>
              <a:t>14/1/2026</a:t>
            </a:r>
            <a:r>
              <a:rPr lang="en-GB" sz="3200" b="0" i="0" u="none" strike="noStrike" baseline="0" dirty="0">
                <a:solidFill>
                  <a:srgbClr val="002060"/>
                </a:solidFill>
                <a:latin typeface="Aptos"/>
                <a:ea typeface="Segoe UI"/>
                <a:cs typeface="Segoe UI"/>
              </a:rPr>
              <a:t> – Post Mock parents evening</a:t>
            </a:r>
            <a:r>
              <a:rPr lang="en-US" sz="3200" b="0" i="0" dirty="0">
                <a:solidFill>
                  <a:srgbClr val="002060"/>
                </a:solidFill>
                <a:latin typeface="Aptos"/>
                <a:ea typeface="Segoe UI"/>
                <a:cs typeface="Segoe UI"/>
              </a:rPr>
              <a:t>​</a:t>
            </a:r>
          </a:p>
          <a:p>
            <a:pPr algn="l" rtl="0"/>
            <a:r>
              <a:rPr lang="en-GB" sz="3200" b="1" i="0" u="none" strike="noStrike" baseline="0" dirty="0">
                <a:solidFill>
                  <a:srgbClr val="002060"/>
                </a:solidFill>
                <a:latin typeface="Aptos"/>
                <a:ea typeface="Segoe UI"/>
                <a:cs typeface="Segoe UI"/>
              </a:rPr>
              <a:t>22/2/2027</a:t>
            </a:r>
            <a:r>
              <a:rPr lang="en-GB" sz="3200" b="0" i="0" u="none" strike="noStrike" baseline="0" dirty="0">
                <a:solidFill>
                  <a:srgbClr val="002060"/>
                </a:solidFill>
                <a:latin typeface="Aptos"/>
                <a:ea typeface="Segoe UI"/>
                <a:cs typeface="Segoe UI"/>
              </a:rPr>
              <a:t> – Second mock period</a:t>
            </a:r>
            <a:r>
              <a:rPr lang="en-US" sz="3200" b="0" i="0" dirty="0">
                <a:solidFill>
                  <a:srgbClr val="002060"/>
                </a:solidFill>
                <a:latin typeface="Aptos"/>
                <a:ea typeface="Segoe UI"/>
                <a:cs typeface="Segoe UI"/>
              </a:rPr>
              <a:t>​</a:t>
            </a:r>
          </a:p>
          <a:p>
            <a:pPr algn="l" rtl="0"/>
            <a:r>
              <a:rPr lang="en-GB" sz="3200" b="1" i="0" u="none" strike="noStrike" baseline="0" dirty="0">
                <a:solidFill>
                  <a:srgbClr val="002060"/>
                </a:solidFill>
                <a:latin typeface="Aptos"/>
                <a:ea typeface="Segoe UI"/>
                <a:cs typeface="Segoe UI"/>
              </a:rPr>
              <a:t>08/3/2027</a:t>
            </a:r>
            <a:r>
              <a:rPr lang="en-GB" sz="3200" b="0" i="0" u="none" strike="noStrike" baseline="0" dirty="0">
                <a:solidFill>
                  <a:srgbClr val="002060"/>
                </a:solidFill>
                <a:latin typeface="Aptos"/>
                <a:ea typeface="Segoe UI"/>
                <a:cs typeface="Segoe UI"/>
              </a:rPr>
              <a:t> – Post mock upgrade week</a:t>
            </a:r>
            <a:r>
              <a:rPr lang="en-US" sz="3200" b="0" i="0" dirty="0">
                <a:solidFill>
                  <a:srgbClr val="002060"/>
                </a:solidFill>
                <a:latin typeface="Aptos"/>
                <a:ea typeface="Segoe UI"/>
                <a:cs typeface="Segoe UI"/>
              </a:rPr>
              <a:t>​</a:t>
            </a:r>
          </a:p>
          <a:p>
            <a:pPr algn="l" rtl="0"/>
            <a:r>
              <a:rPr lang="en-GB" sz="3200" b="1" i="0" u="none" strike="noStrike" baseline="0" dirty="0">
                <a:solidFill>
                  <a:srgbClr val="002060"/>
                </a:solidFill>
                <a:latin typeface="Aptos"/>
                <a:ea typeface="Segoe UI"/>
                <a:cs typeface="Segoe UI"/>
              </a:rPr>
              <a:t>10/5/2027</a:t>
            </a:r>
            <a:r>
              <a:rPr lang="en-GB" sz="3200" b="0" i="0" u="none" strike="noStrike" baseline="0" dirty="0">
                <a:solidFill>
                  <a:srgbClr val="002060"/>
                </a:solidFill>
                <a:latin typeface="Aptos"/>
                <a:ea typeface="Segoe UI"/>
                <a:cs typeface="Segoe UI"/>
              </a:rPr>
              <a:t> – First Scheduled GCSE exam</a:t>
            </a:r>
            <a:r>
              <a:rPr lang="en-US" sz="3200" b="0" i="0" dirty="0">
                <a:solidFill>
                  <a:srgbClr val="002060"/>
                </a:solidFill>
                <a:latin typeface="Aptos"/>
                <a:ea typeface="Segoe UI"/>
                <a:cs typeface="Segoe UI"/>
              </a:rPr>
              <a:t>​</a:t>
            </a:r>
          </a:p>
          <a:p>
            <a:pPr algn="l" rtl="0"/>
            <a:r>
              <a:rPr lang="en-GB" sz="3200" b="1" i="0" u="none" strike="noStrike" baseline="0" dirty="0">
                <a:solidFill>
                  <a:srgbClr val="002060"/>
                </a:solidFill>
                <a:latin typeface="Aptos"/>
                <a:ea typeface="Segoe UI"/>
                <a:cs typeface="Segoe UI"/>
              </a:rPr>
              <a:t>18/6/2026</a:t>
            </a:r>
            <a:r>
              <a:rPr lang="en-GB" sz="3200" b="0" i="0" u="none" strike="noStrike" baseline="0" dirty="0">
                <a:solidFill>
                  <a:srgbClr val="002060"/>
                </a:solidFill>
                <a:latin typeface="Aptos"/>
                <a:ea typeface="Segoe UI"/>
                <a:cs typeface="Segoe UI"/>
              </a:rPr>
              <a:t> – Final Scheduled GCSE exam</a:t>
            </a:r>
            <a:r>
              <a:rPr lang="en-US" sz="3200" b="0" i="0" dirty="0">
                <a:solidFill>
                  <a:srgbClr val="002060"/>
                </a:solidFill>
                <a:latin typeface="Aptos"/>
                <a:ea typeface="Segoe UI"/>
                <a:cs typeface="Segoe UI"/>
              </a:rPr>
              <a:t>​</a:t>
            </a:r>
          </a:p>
          <a:p>
            <a:pPr algn="ctr"/>
            <a:endParaRPr lang="en-US" dirty="0"/>
          </a:p>
        </p:txBody>
      </p:sp>
    </p:spTree>
    <p:extLst>
      <p:ext uri="{BB962C8B-B14F-4D97-AF65-F5344CB8AC3E}">
        <p14:creationId xmlns:p14="http://schemas.microsoft.com/office/powerpoint/2010/main" val="2309181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0757-CB41-8C38-FBF9-032D6389BAB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5CE1437-E3F8-AF63-65D8-CC0BDE609C7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3DED6BB-6972-56E1-6E27-21EC8E6C6D63}"/>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0D275A4B-10FE-E9DD-4F9B-736A44DA6A57}"/>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4A29E6B7-274D-7819-025E-C89EA4ABE5F3}"/>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02060"/>
                </a:solidFill>
                <a:latin typeface="Calibri"/>
                <a:ea typeface="Calibri"/>
                <a:cs typeface="Calibri"/>
              </a:rPr>
              <a:t>How can our students be successful</a:t>
            </a:r>
          </a:p>
        </p:txBody>
      </p:sp>
      <p:sp>
        <p:nvSpPr>
          <p:cNvPr id="2" name="Minus Sign 1">
            <a:extLst>
              <a:ext uri="{FF2B5EF4-FFF2-40B4-BE49-F238E27FC236}">
                <a16:creationId xmlns:a16="http://schemas.microsoft.com/office/drawing/2014/main" id="{588D2CC2-99C1-58CA-1D3D-0D08E8CB979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D773FFC7-2762-3B56-5D51-A10A31E6D897}"/>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8" name="TextBox 7">
            <a:extLst>
              <a:ext uri="{FF2B5EF4-FFF2-40B4-BE49-F238E27FC236}">
                <a16:creationId xmlns:a16="http://schemas.microsoft.com/office/drawing/2014/main" id="{60EEEE8F-D72B-6E2A-7758-55125AC8A133}"/>
              </a:ext>
            </a:extLst>
          </p:cNvPr>
          <p:cNvSpPr txBox="1"/>
          <p:nvPr/>
        </p:nvSpPr>
        <p:spPr>
          <a:xfrm>
            <a:off x="192854" y="974397"/>
            <a:ext cx="6482274" cy="4401205"/>
          </a:xfrm>
          <a:prstGeom prst="rect">
            <a:avLst/>
          </a:prstGeom>
          <a:noFill/>
        </p:spPr>
        <p:txBody>
          <a:bodyPr wrap="square" lIns="91440" tIns="45720" rIns="91440" bIns="45720" anchor="t">
            <a:spAutoFit/>
          </a:bodyPr>
          <a:lstStyle/>
          <a:p>
            <a:r>
              <a:rPr lang="en-GB" sz="4000" b="1" i="1" u="sng" dirty="0">
                <a:solidFill>
                  <a:srgbClr val="002060"/>
                </a:solidFill>
                <a:latin typeface="Calibri"/>
                <a:ea typeface="Calibri"/>
                <a:cs typeface="Calibri"/>
              </a:rPr>
              <a:t>To be successful we need our students to:</a:t>
            </a:r>
          </a:p>
          <a:p>
            <a:pPr marL="742950" indent="-742950">
              <a:buAutoNum type="arabicPeriod"/>
            </a:pPr>
            <a:r>
              <a:rPr lang="en-GB" sz="4000" dirty="0">
                <a:solidFill>
                  <a:srgbClr val="002060"/>
                </a:solidFill>
                <a:latin typeface="Calibri"/>
                <a:ea typeface="Calibri"/>
                <a:cs typeface="Calibri"/>
              </a:rPr>
              <a:t>Be in school, on time</a:t>
            </a:r>
          </a:p>
          <a:p>
            <a:pPr marL="742950" indent="-742950">
              <a:buAutoNum type="arabicPeriod"/>
            </a:pPr>
            <a:r>
              <a:rPr lang="en-GB" sz="4000" dirty="0">
                <a:solidFill>
                  <a:srgbClr val="002060"/>
                </a:solidFill>
                <a:latin typeface="Calibri"/>
                <a:ea typeface="Calibri"/>
                <a:cs typeface="Calibri"/>
              </a:rPr>
              <a:t>Be prepared for the school day</a:t>
            </a:r>
          </a:p>
          <a:p>
            <a:pPr marL="742950" indent="-742950">
              <a:buAutoNum type="arabicPeriod"/>
            </a:pPr>
            <a:r>
              <a:rPr lang="en-GB" sz="4000" dirty="0">
                <a:solidFill>
                  <a:srgbClr val="002060"/>
                </a:solidFill>
                <a:latin typeface="Calibri"/>
                <a:ea typeface="Calibri"/>
                <a:cs typeface="Calibri"/>
              </a:rPr>
              <a:t>Be ready to learn and ready to succeed</a:t>
            </a:r>
            <a:endParaRPr lang="en-US" sz="4000" dirty="0">
              <a:latin typeface="Calibri"/>
              <a:ea typeface="Calibri"/>
              <a:cs typeface="Calibri"/>
            </a:endParaRPr>
          </a:p>
        </p:txBody>
      </p:sp>
      <p:pic>
        <p:nvPicPr>
          <p:cNvPr id="5" name="Picture 4" descr="Sixth Form | Faith School | St Augustine's CE High School">
            <a:extLst>
              <a:ext uri="{FF2B5EF4-FFF2-40B4-BE49-F238E27FC236}">
                <a16:creationId xmlns:a16="http://schemas.microsoft.com/office/drawing/2014/main" id="{FE298DB7-68DB-D116-E3C3-7B3B6D6CAB68}"/>
              </a:ext>
            </a:extLst>
          </p:cNvPr>
          <p:cNvPicPr>
            <a:picLocks noChangeAspect="1"/>
          </p:cNvPicPr>
          <p:nvPr/>
        </p:nvPicPr>
        <p:blipFill>
          <a:blip r:embed="rId5"/>
          <a:stretch>
            <a:fillRect/>
          </a:stretch>
        </p:blipFill>
        <p:spPr>
          <a:xfrm>
            <a:off x="6912429" y="1240971"/>
            <a:ext cx="4448629" cy="4376058"/>
          </a:xfrm>
          <a:prstGeom prst="rect">
            <a:avLst/>
          </a:prstGeom>
        </p:spPr>
      </p:pic>
    </p:spTree>
    <p:extLst>
      <p:ext uri="{BB962C8B-B14F-4D97-AF65-F5344CB8AC3E}">
        <p14:creationId xmlns:p14="http://schemas.microsoft.com/office/powerpoint/2010/main" val="206845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0757-CB41-8C38-FBF9-032D6389BAB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5CE1437-E3F8-AF63-65D8-CC0BDE609C7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3DED6BB-6972-56E1-6E27-21EC8E6C6D63}"/>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0D275A4B-10FE-E9DD-4F9B-736A44DA6A57}"/>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4A29E6B7-274D-7819-025E-C89EA4ABE5F3}"/>
              </a:ext>
            </a:extLst>
          </p:cNvPr>
          <p:cNvSpPr txBox="1">
            <a:spLocks/>
          </p:cNvSpPr>
          <p:nvPr/>
        </p:nvSpPr>
        <p:spPr>
          <a:xfrm>
            <a:off x="241700" y="259631"/>
            <a:ext cx="10515600" cy="6854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400" dirty="0">
                <a:solidFill>
                  <a:srgbClr val="002060"/>
                </a:solidFill>
                <a:latin typeface="Calibri"/>
                <a:ea typeface="Calibri"/>
                <a:cs typeface="Calibri"/>
              </a:rPr>
              <a:t>Be in school and on time…</a:t>
            </a:r>
          </a:p>
        </p:txBody>
      </p:sp>
      <p:sp>
        <p:nvSpPr>
          <p:cNvPr id="2" name="Minus Sign 1">
            <a:extLst>
              <a:ext uri="{FF2B5EF4-FFF2-40B4-BE49-F238E27FC236}">
                <a16:creationId xmlns:a16="http://schemas.microsoft.com/office/drawing/2014/main" id="{588D2CC2-99C1-58CA-1D3D-0D08E8CB979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D773FFC7-2762-3B56-5D51-A10A31E6D897}"/>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pic>
        <p:nvPicPr>
          <p:cNvPr id="7" name="Picture 2">
            <a:extLst>
              <a:ext uri="{FF2B5EF4-FFF2-40B4-BE49-F238E27FC236}">
                <a16:creationId xmlns:a16="http://schemas.microsoft.com/office/drawing/2014/main" id="{CE511B92-081C-5079-2A49-039EE5825F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22" y="973658"/>
            <a:ext cx="10912414" cy="390797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4633A37-D60C-4E60-0FCD-3EA552EAA01B}"/>
              </a:ext>
            </a:extLst>
          </p:cNvPr>
          <p:cNvSpPr txBox="1"/>
          <p:nvPr/>
        </p:nvSpPr>
        <p:spPr>
          <a:xfrm>
            <a:off x="631416" y="5094318"/>
            <a:ext cx="10929163" cy="784830"/>
          </a:xfrm>
          <a:prstGeom prst="rect">
            <a:avLst/>
          </a:prstGeom>
          <a:noFill/>
        </p:spPr>
        <p:txBody>
          <a:bodyPr wrap="square" lIns="91440" tIns="45720" rIns="91440" bIns="45720" anchor="t">
            <a:spAutoFit/>
          </a:bodyPr>
          <a:lstStyle/>
          <a:p>
            <a:r>
              <a:rPr lang="en-GB" sz="1800" b="0" i="0" dirty="0">
                <a:solidFill>
                  <a:srgbClr val="002060"/>
                </a:solidFill>
                <a:effectLst/>
                <a:latin typeface="Calibri"/>
                <a:ea typeface="Calibri"/>
                <a:cs typeface="Calibri"/>
              </a:rPr>
              <a:t>“Among pupils with no missed sessions over KS4, 83.7% achieved grades 9 to 4 in English and maths compared to 35.6% of pupils who were persistently absent.” </a:t>
            </a:r>
            <a:r>
              <a:rPr lang="en-GB" sz="900" dirty="0">
                <a:solidFill>
                  <a:srgbClr val="002060"/>
                </a:solidFill>
                <a:latin typeface="Calibri"/>
                <a:ea typeface="Calibri"/>
                <a:cs typeface="Calibri"/>
              </a:rPr>
              <a:t>https://explore-education-statistics.service.gov.uk/find-statistics/the-link-between-absence-and-attainment-at-ks2-and-ks4</a:t>
            </a:r>
          </a:p>
          <a:p>
            <a:endParaRPr lang="en-GB" sz="900" dirty="0">
              <a:latin typeface="+mj-lt"/>
            </a:endParaRPr>
          </a:p>
        </p:txBody>
      </p:sp>
    </p:spTree>
    <p:extLst>
      <p:ext uri="{BB962C8B-B14F-4D97-AF65-F5344CB8AC3E}">
        <p14:creationId xmlns:p14="http://schemas.microsoft.com/office/powerpoint/2010/main" val="2298764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002060"/>
                </a:solidFill>
                <a:latin typeface="Calibri"/>
                <a:ea typeface="Calibri"/>
                <a:cs typeface="Calibri"/>
              </a:rPr>
              <a:t>Attendance – How we support students </a:t>
            </a:r>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pic>
        <p:nvPicPr>
          <p:cNvPr id="4098" name="Picture 2">
            <a:extLst>
              <a:ext uri="{FF2B5EF4-FFF2-40B4-BE49-F238E27FC236}">
                <a16:creationId xmlns:a16="http://schemas.microsoft.com/office/drawing/2014/main" id="{E3ED372A-5474-CF18-581B-85EA590DBF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043" b="2048"/>
          <a:stretch/>
        </p:blipFill>
        <p:spPr bwMode="auto">
          <a:xfrm>
            <a:off x="3811585" y="988886"/>
            <a:ext cx="4568825" cy="486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031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140066"/>
            <a:ext cx="10515600" cy="9002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002060"/>
                </a:solidFill>
                <a:latin typeface="Calibri"/>
                <a:ea typeface="Calibri"/>
                <a:cs typeface="Calibri"/>
              </a:rPr>
              <a:t>Be in school and on time…</a:t>
            </a:r>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8" name="Content Placeholder 7">
            <a:extLst>
              <a:ext uri="{FF2B5EF4-FFF2-40B4-BE49-F238E27FC236}">
                <a16:creationId xmlns:a16="http://schemas.microsoft.com/office/drawing/2014/main" id="{0F22DE4B-4CCB-5684-AFA4-844BC48352E0}"/>
              </a:ext>
            </a:extLst>
          </p:cNvPr>
          <p:cNvSpPr>
            <a:spLocks noGrp="1"/>
          </p:cNvSpPr>
          <p:nvPr>
            <p:ph idx="1"/>
          </p:nvPr>
        </p:nvSpPr>
        <p:spPr>
          <a:xfrm>
            <a:off x="320615" y="1111880"/>
            <a:ext cx="5178886" cy="3667492"/>
          </a:xfrm>
        </p:spPr>
        <p:txBody>
          <a:bodyPr vert="horz" lIns="91440" tIns="45720" rIns="91440" bIns="45720" rtlCol="0" anchor="t">
            <a:normAutofit/>
          </a:bodyPr>
          <a:lstStyle/>
          <a:p>
            <a:pPr marL="0" indent="0">
              <a:buNone/>
            </a:pPr>
            <a:r>
              <a:rPr lang="en-GB" b="1" u="sng" dirty="0">
                <a:solidFill>
                  <a:srgbClr val="002060"/>
                </a:solidFill>
                <a:latin typeface="Calibri"/>
                <a:ea typeface="Calibri"/>
                <a:cs typeface="Calibri"/>
              </a:rPr>
              <a:t>To AM reg:</a:t>
            </a:r>
          </a:p>
          <a:p>
            <a:r>
              <a:rPr lang="en-GB" dirty="0">
                <a:solidFill>
                  <a:srgbClr val="002060"/>
                </a:solidFill>
                <a:latin typeface="Calibri"/>
                <a:ea typeface="Calibri"/>
                <a:cs typeface="Calibri"/>
              </a:rPr>
              <a:t>Students need to be in AM reg at/before 8.45am</a:t>
            </a:r>
          </a:p>
          <a:p>
            <a:r>
              <a:rPr lang="en-GB" b="1" dirty="0">
                <a:solidFill>
                  <a:srgbClr val="002060"/>
                </a:solidFill>
                <a:latin typeface="Calibri"/>
                <a:ea typeface="Calibri"/>
                <a:cs typeface="Calibri"/>
              </a:rPr>
              <a:t>Students are late if they arrive at the gate after 8.45am</a:t>
            </a:r>
          </a:p>
          <a:p>
            <a:endParaRPr lang="en-GB" dirty="0">
              <a:solidFill>
                <a:srgbClr val="002060"/>
              </a:solidFill>
              <a:latin typeface="Calibri"/>
              <a:ea typeface="Calibri"/>
              <a:cs typeface="Calibri"/>
            </a:endParaRPr>
          </a:p>
        </p:txBody>
      </p:sp>
      <p:sp>
        <p:nvSpPr>
          <p:cNvPr id="5" name="Content Placeholder 7">
            <a:extLst>
              <a:ext uri="{FF2B5EF4-FFF2-40B4-BE49-F238E27FC236}">
                <a16:creationId xmlns:a16="http://schemas.microsoft.com/office/drawing/2014/main" id="{797DA329-B08D-0F19-1017-C1B148D83008}"/>
              </a:ext>
            </a:extLst>
          </p:cNvPr>
          <p:cNvSpPr txBox="1">
            <a:spLocks/>
          </p:cNvSpPr>
          <p:nvPr/>
        </p:nvSpPr>
        <p:spPr>
          <a:xfrm>
            <a:off x="5499500" y="979498"/>
            <a:ext cx="5775385" cy="27980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solidFill>
                  <a:srgbClr val="002060"/>
                </a:solidFill>
                <a:latin typeface="Calibri"/>
                <a:ea typeface="Calibri"/>
                <a:cs typeface="Calibri"/>
              </a:rPr>
              <a:t>To lessons:</a:t>
            </a:r>
          </a:p>
          <a:p>
            <a:r>
              <a:rPr lang="en-GB" dirty="0">
                <a:solidFill>
                  <a:srgbClr val="002060"/>
                </a:solidFill>
                <a:latin typeface="Calibri"/>
                <a:ea typeface="Calibri"/>
                <a:cs typeface="Calibri"/>
              </a:rPr>
              <a:t>Students have a 4 minute grace period to get from one lesson to another</a:t>
            </a:r>
          </a:p>
          <a:p>
            <a:r>
              <a:rPr lang="en-GB" dirty="0">
                <a:solidFill>
                  <a:srgbClr val="002060"/>
                </a:solidFill>
                <a:latin typeface="Calibri"/>
                <a:ea typeface="Calibri"/>
                <a:cs typeface="Calibri"/>
              </a:rPr>
              <a:t>If student arrive after this 4 minute period they are marked late </a:t>
            </a:r>
          </a:p>
        </p:txBody>
      </p:sp>
      <p:sp>
        <p:nvSpPr>
          <p:cNvPr id="10" name="Content Placeholder 7">
            <a:extLst>
              <a:ext uri="{FF2B5EF4-FFF2-40B4-BE49-F238E27FC236}">
                <a16:creationId xmlns:a16="http://schemas.microsoft.com/office/drawing/2014/main" id="{861454C9-4C6B-9DA9-12DD-97916E2F3511}"/>
              </a:ext>
            </a:extLst>
          </p:cNvPr>
          <p:cNvSpPr txBox="1">
            <a:spLocks/>
          </p:cNvSpPr>
          <p:nvPr/>
        </p:nvSpPr>
        <p:spPr>
          <a:xfrm>
            <a:off x="190900" y="4512052"/>
            <a:ext cx="11676000" cy="9028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i="1" dirty="0">
                <a:solidFill>
                  <a:srgbClr val="7030A0"/>
                </a:solidFill>
                <a:latin typeface="Calibri"/>
                <a:ea typeface="Calibri"/>
                <a:cs typeface="Calibri"/>
              </a:rPr>
              <a:t>At St Augustine's we believe it is important to maximise learning time and ensure every minute of every lesson is disruption free.</a:t>
            </a:r>
            <a:endParaRPr lang="en-US" i="1">
              <a:solidFill>
                <a:srgbClr val="7030A0"/>
              </a:solidFill>
            </a:endParaRPr>
          </a:p>
        </p:txBody>
      </p:sp>
    </p:spTree>
    <p:extLst>
      <p:ext uri="{BB962C8B-B14F-4D97-AF65-F5344CB8AC3E}">
        <p14:creationId xmlns:p14="http://schemas.microsoft.com/office/powerpoint/2010/main" val="323361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145B-5681-F88C-DFE8-192A8B90BAB9}"/>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696DDE4-A586-C979-02CB-C10141EB71BB}"/>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BBC0C34A-0960-A85C-9666-81A677A6260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33FB2ADB-FCAE-00F4-B7D3-7801220DAED6}"/>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3EA6B18C-05B7-9344-497F-340174F882B0}"/>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57526D1D-6AD5-90AD-C8F4-1EAF631A5D15}"/>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7" name="Title 1">
            <a:extLst>
              <a:ext uri="{FF2B5EF4-FFF2-40B4-BE49-F238E27FC236}">
                <a16:creationId xmlns:a16="http://schemas.microsoft.com/office/drawing/2014/main" id="{98906763-236D-3DB7-FC71-00DFC9D1EEA8}"/>
              </a:ext>
            </a:extLst>
          </p:cNvPr>
          <p:cNvSpPr>
            <a:spLocks noGrp="1"/>
          </p:cNvSpPr>
          <p:nvPr>
            <p:ph type="title"/>
          </p:nvPr>
        </p:nvSpPr>
        <p:spPr>
          <a:xfrm>
            <a:off x="271007" y="39076"/>
            <a:ext cx="11766062" cy="938219"/>
          </a:xfrm>
        </p:spPr>
        <p:txBody>
          <a:bodyPr>
            <a:normAutofit/>
          </a:bodyPr>
          <a:lstStyle/>
          <a:p>
            <a:r>
              <a:rPr lang="en-US" sz="3200" b="1" dirty="0">
                <a:solidFill>
                  <a:srgbClr val="002060"/>
                </a:solidFill>
                <a:latin typeface="Calibri"/>
                <a:ea typeface="Calibri"/>
                <a:cs typeface="Calibri"/>
              </a:rPr>
              <a:t>How can our students be successful -</a:t>
            </a:r>
            <a:r>
              <a:rPr lang="en-US" sz="2700" i="1" dirty="0">
                <a:solidFill>
                  <a:srgbClr val="002060"/>
                </a:solidFill>
                <a:latin typeface="Calibri"/>
                <a:ea typeface="Calibri"/>
                <a:cs typeface="Calibri"/>
              </a:rPr>
              <a:t> Uniform and Equipment expectations</a:t>
            </a:r>
            <a:endParaRPr lang="en-US" sz="2700" i="1" dirty="0">
              <a:solidFill>
                <a:schemeClr val="accent4">
                  <a:lumMod val="76000"/>
                </a:schemeClr>
              </a:solidFill>
              <a:latin typeface="Calibri"/>
              <a:ea typeface="Calibri"/>
              <a:cs typeface="Calibri"/>
            </a:endParaRPr>
          </a:p>
        </p:txBody>
      </p:sp>
      <p:pic>
        <p:nvPicPr>
          <p:cNvPr id="11" name="Picture 10" descr="A computer screen shot of a computer screen&#10;&#10;AI-generated content may be incorrect.">
            <a:extLst>
              <a:ext uri="{FF2B5EF4-FFF2-40B4-BE49-F238E27FC236}">
                <a16:creationId xmlns:a16="http://schemas.microsoft.com/office/drawing/2014/main" id="{A8154A9B-EF24-8729-E593-CCAF971FAE48}"/>
              </a:ext>
            </a:extLst>
          </p:cNvPr>
          <p:cNvPicPr>
            <a:picLocks noChangeAspect="1"/>
          </p:cNvPicPr>
          <p:nvPr/>
        </p:nvPicPr>
        <p:blipFill>
          <a:blip r:embed="rId5"/>
          <a:srcRect l="21488" t="21642" r="52440" b="16738"/>
          <a:stretch>
            <a:fillRect/>
          </a:stretch>
        </p:blipFill>
        <p:spPr>
          <a:xfrm>
            <a:off x="4349540" y="1025180"/>
            <a:ext cx="3483405" cy="4571535"/>
          </a:xfrm>
          <a:prstGeom prst="rect">
            <a:avLst/>
          </a:prstGeom>
          <a:ln>
            <a:solidFill>
              <a:schemeClr val="tx1"/>
            </a:solidFill>
          </a:ln>
        </p:spPr>
      </p:pic>
      <p:pic>
        <p:nvPicPr>
          <p:cNvPr id="8" name="Picture 7" descr="A screenshot of a computer&#10;&#10;AI-generated content may be incorrect.">
            <a:extLst>
              <a:ext uri="{FF2B5EF4-FFF2-40B4-BE49-F238E27FC236}">
                <a16:creationId xmlns:a16="http://schemas.microsoft.com/office/drawing/2014/main" id="{E1E61CCF-9ECB-9CB7-2525-9961CF61F58E}"/>
              </a:ext>
            </a:extLst>
          </p:cNvPr>
          <p:cNvPicPr>
            <a:picLocks noChangeAspect="1"/>
          </p:cNvPicPr>
          <p:nvPr/>
        </p:nvPicPr>
        <p:blipFill>
          <a:blip r:embed="rId6"/>
          <a:srcRect l="37580" t="24994" r="34135" b="5479"/>
          <a:stretch>
            <a:fillRect/>
          </a:stretch>
        </p:blipFill>
        <p:spPr>
          <a:xfrm>
            <a:off x="274394" y="1025181"/>
            <a:ext cx="3483404" cy="4571535"/>
          </a:xfrm>
          <a:prstGeom prst="rect">
            <a:avLst/>
          </a:prstGeom>
        </p:spPr>
      </p:pic>
      <p:pic>
        <p:nvPicPr>
          <p:cNvPr id="9" name="Picture 8" descr="A calculator in a package with pens and ruler on a table&#10;&#10;AI-generated content may be incorrect.">
            <a:extLst>
              <a:ext uri="{FF2B5EF4-FFF2-40B4-BE49-F238E27FC236}">
                <a16:creationId xmlns:a16="http://schemas.microsoft.com/office/drawing/2014/main" id="{DF7D4C16-BF2C-E81D-F453-82462B8D0BBE}"/>
              </a:ext>
            </a:extLst>
          </p:cNvPr>
          <p:cNvPicPr>
            <a:picLocks noChangeAspect="1"/>
          </p:cNvPicPr>
          <p:nvPr/>
        </p:nvPicPr>
        <p:blipFill>
          <a:blip r:embed="rId7"/>
          <a:stretch>
            <a:fillRect/>
          </a:stretch>
        </p:blipFill>
        <p:spPr>
          <a:xfrm>
            <a:off x="8424687" y="1025181"/>
            <a:ext cx="3247013" cy="4571535"/>
          </a:xfrm>
          <a:prstGeom prst="rect">
            <a:avLst/>
          </a:prstGeom>
        </p:spPr>
      </p:pic>
    </p:spTree>
    <p:extLst>
      <p:ext uri="{BB962C8B-B14F-4D97-AF65-F5344CB8AC3E}">
        <p14:creationId xmlns:p14="http://schemas.microsoft.com/office/powerpoint/2010/main" val="1890576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F2229-4829-289B-5C15-D11B053ED0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DFF8098-A52E-F968-E7DD-E33EF0BFBF07}"/>
              </a:ext>
            </a:extLst>
          </p:cNvPr>
          <p:cNvSpPr>
            <a:spLocks noGrp="1"/>
          </p:cNvSpPr>
          <p:nvPr>
            <p:ph idx="1"/>
          </p:nvPr>
        </p:nvSpPr>
        <p:spPr/>
        <p:txBody>
          <a:bodyPr/>
          <a:lstStyle/>
          <a:p>
            <a:endParaRPr lang="en-GB"/>
          </a:p>
        </p:txBody>
      </p:sp>
      <p:pic>
        <p:nvPicPr>
          <p:cNvPr id="12" name="Picture 11">
            <a:extLst>
              <a:ext uri="{FF2B5EF4-FFF2-40B4-BE49-F238E27FC236}">
                <a16:creationId xmlns:a16="http://schemas.microsoft.com/office/drawing/2014/main" id="{A9AA7C63-3796-9644-0189-E1018392A84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9076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0757-CB41-8C38-FBF9-032D6389BAB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5CE1437-E3F8-AF63-65D8-CC0BDE609C7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3DED6BB-6972-56E1-6E27-21EC8E6C6D63}"/>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0D275A4B-10FE-E9DD-4F9B-736A44DA6A57}"/>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4A29E6B7-274D-7819-025E-C89EA4ABE5F3}"/>
              </a:ext>
            </a:extLst>
          </p:cNvPr>
          <p:cNvSpPr txBox="1">
            <a:spLocks/>
          </p:cNvSpPr>
          <p:nvPr/>
        </p:nvSpPr>
        <p:spPr>
          <a:xfrm>
            <a:off x="241700" y="259630"/>
            <a:ext cx="10515600" cy="766511"/>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2060"/>
                </a:solidFill>
                <a:latin typeface="Calibri"/>
                <a:ea typeface="Calibri"/>
                <a:cs typeface="Calibri"/>
              </a:rPr>
              <a:t>How can you be successful - </a:t>
            </a:r>
            <a:r>
              <a:rPr lang="en-GB" b="1" dirty="0">
                <a:solidFill>
                  <a:srgbClr val="002060"/>
                </a:solidFill>
                <a:latin typeface="Calibri"/>
                <a:ea typeface="Calibri"/>
                <a:cs typeface="Calibri"/>
              </a:rPr>
              <a:t>Ready to Learn, Ready to Succeed:</a:t>
            </a:r>
          </a:p>
          <a:p>
            <a:endParaRPr lang="en-US" dirty="0">
              <a:solidFill>
                <a:srgbClr val="002060"/>
              </a:solidFill>
              <a:latin typeface="Calibri"/>
              <a:ea typeface="Calibri"/>
              <a:cs typeface="Calibri"/>
            </a:endParaRPr>
          </a:p>
        </p:txBody>
      </p:sp>
      <p:sp>
        <p:nvSpPr>
          <p:cNvPr id="2" name="Minus Sign 1">
            <a:extLst>
              <a:ext uri="{FF2B5EF4-FFF2-40B4-BE49-F238E27FC236}">
                <a16:creationId xmlns:a16="http://schemas.microsoft.com/office/drawing/2014/main" id="{588D2CC2-99C1-58CA-1D3D-0D08E8CB979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D773FFC7-2762-3B56-5D51-A10A31E6D897}"/>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8" name="TextBox 7">
            <a:extLst>
              <a:ext uri="{FF2B5EF4-FFF2-40B4-BE49-F238E27FC236}">
                <a16:creationId xmlns:a16="http://schemas.microsoft.com/office/drawing/2014/main" id="{60EEEE8F-D72B-6E2A-7758-55125AC8A133}"/>
              </a:ext>
            </a:extLst>
          </p:cNvPr>
          <p:cNvSpPr txBox="1"/>
          <p:nvPr/>
        </p:nvSpPr>
        <p:spPr>
          <a:xfrm>
            <a:off x="339450" y="1018076"/>
            <a:ext cx="6433428" cy="3539430"/>
          </a:xfrm>
          <a:prstGeom prst="rect">
            <a:avLst/>
          </a:prstGeom>
          <a:noFill/>
        </p:spPr>
        <p:txBody>
          <a:bodyPr wrap="square" lIns="91440" tIns="45720" rIns="91440" bIns="45720" anchor="t">
            <a:spAutoFit/>
          </a:bodyPr>
          <a:lstStyle/>
          <a:p>
            <a:r>
              <a:rPr lang="en-GB" sz="3200" dirty="0">
                <a:solidFill>
                  <a:srgbClr val="002060"/>
                </a:solidFill>
                <a:latin typeface="Calibri"/>
                <a:ea typeface="Calibri"/>
                <a:cs typeface="Calibri"/>
              </a:rPr>
              <a:t>Every student must:</a:t>
            </a:r>
            <a:endParaRPr lang="en-US" sz="3200">
              <a:latin typeface="Calibri"/>
              <a:ea typeface="Calibri"/>
              <a:cs typeface="Calibri"/>
            </a:endParaRPr>
          </a:p>
          <a:p>
            <a:pPr marL="1028700" lvl="1" indent="-571500">
              <a:buFont typeface="Wingdings"/>
              <a:buChar char="§"/>
            </a:pPr>
            <a:r>
              <a:rPr lang="en-GB" sz="3200" dirty="0">
                <a:solidFill>
                  <a:srgbClr val="002060"/>
                </a:solidFill>
                <a:latin typeface="Calibri"/>
                <a:ea typeface="Calibri"/>
                <a:cs typeface="Calibri"/>
              </a:rPr>
              <a:t>Always arrive on time to lessons </a:t>
            </a:r>
          </a:p>
          <a:p>
            <a:pPr marL="1028700" lvl="1" indent="-571500">
              <a:buFont typeface="Wingdings"/>
              <a:buChar char="§"/>
            </a:pPr>
            <a:r>
              <a:rPr lang="en-GB" sz="3200" dirty="0">
                <a:solidFill>
                  <a:srgbClr val="002060"/>
                </a:solidFill>
                <a:latin typeface="Calibri"/>
                <a:ea typeface="Calibri"/>
                <a:cs typeface="Calibri"/>
              </a:rPr>
              <a:t>Complete all class work to a high standard</a:t>
            </a:r>
          </a:p>
          <a:p>
            <a:pPr marL="1028700" lvl="1" indent="-571500">
              <a:buFont typeface="Wingdings"/>
              <a:buChar char="§"/>
            </a:pPr>
            <a:r>
              <a:rPr lang="en-GB" sz="3200" dirty="0">
                <a:solidFill>
                  <a:srgbClr val="002060"/>
                </a:solidFill>
                <a:latin typeface="Calibri"/>
                <a:ea typeface="Calibri"/>
                <a:cs typeface="Calibri"/>
              </a:rPr>
              <a:t>Complete all homework to a high standard</a:t>
            </a:r>
          </a:p>
        </p:txBody>
      </p:sp>
      <p:pic>
        <p:nvPicPr>
          <p:cNvPr id="5" name="Picture 4" descr="Sixth Form | Faith School | St Augustine's CE High School">
            <a:extLst>
              <a:ext uri="{FF2B5EF4-FFF2-40B4-BE49-F238E27FC236}">
                <a16:creationId xmlns:a16="http://schemas.microsoft.com/office/drawing/2014/main" id="{FE298DB7-68DB-D116-E3C3-7B3B6D6CAB68}"/>
              </a:ext>
            </a:extLst>
          </p:cNvPr>
          <p:cNvPicPr>
            <a:picLocks noChangeAspect="1"/>
          </p:cNvPicPr>
          <p:nvPr/>
        </p:nvPicPr>
        <p:blipFill>
          <a:blip r:embed="rId5"/>
          <a:stretch>
            <a:fillRect/>
          </a:stretch>
        </p:blipFill>
        <p:spPr>
          <a:xfrm>
            <a:off x="6912429" y="1240971"/>
            <a:ext cx="4448629" cy="4376058"/>
          </a:xfrm>
          <a:prstGeom prst="rect">
            <a:avLst/>
          </a:prstGeom>
        </p:spPr>
      </p:pic>
    </p:spTree>
    <p:extLst>
      <p:ext uri="{BB962C8B-B14F-4D97-AF65-F5344CB8AC3E}">
        <p14:creationId xmlns:p14="http://schemas.microsoft.com/office/powerpoint/2010/main" val="223029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3CAC-276B-2788-7293-8857AB1E7B9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1817FBA-0EF9-30F2-FD21-D5CF164FB276}"/>
              </a:ext>
            </a:extLst>
          </p:cNvPr>
          <p:cNvSpPr>
            <a:spLocks noGrp="1"/>
          </p:cNvSpPr>
          <p:nvPr>
            <p:ph idx="1"/>
          </p:nvPr>
        </p:nvSpPr>
        <p:spPr/>
        <p:txBody>
          <a:bodyPr/>
          <a:lstStyle/>
          <a:p>
            <a:endParaRPr lang="en-GB"/>
          </a:p>
        </p:txBody>
      </p:sp>
      <p:pic>
        <p:nvPicPr>
          <p:cNvPr id="2050" name="Picture 2">
            <a:extLst>
              <a:ext uri="{FF2B5EF4-FFF2-40B4-BE49-F238E27FC236}">
                <a16:creationId xmlns:a16="http://schemas.microsoft.com/office/drawing/2014/main" id="{924CEC78-524C-CDD4-E905-C9390F211B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676565" y="-2676566"/>
            <a:ext cx="6838871" cy="1219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811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solidFill>
                  <a:srgbClr val="002060"/>
                </a:solidFill>
                <a:latin typeface="Calibri"/>
                <a:ea typeface="Calibri"/>
                <a:cs typeface="Calibri"/>
              </a:rPr>
              <a:t>Mother Emily Room</a:t>
            </a:r>
            <a:endParaRPr lang="en-US"/>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pic>
        <p:nvPicPr>
          <p:cNvPr id="5" name="Picture 4">
            <a:extLst>
              <a:ext uri="{FF2B5EF4-FFF2-40B4-BE49-F238E27FC236}">
                <a16:creationId xmlns:a16="http://schemas.microsoft.com/office/drawing/2014/main" id="{FE1F6D80-1E62-850F-CA1B-D5BE03148A95}"/>
              </a:ext>
            </a:extLst>
          </p:cNvPr>
          <p:cNvPicPr>
            <a:picLocks noChangeAspect="1"/>
          </p:cNvPicPr>
          <p:nvPr/>
        </p:nvPicPr>
        <p:blipFill>
          <a:blip r:embed="rId5"/>
          <a:srcRect t="-58" r="-163" b="31"/>
          <a:stretch>
            <a:fillRect/>
          </a:stretch>
        </p:blipFill>
        <p:spPr>
          <a:xfrm>
            <a:off x="5215618" y="1569"/>
            <a:ext cx="3407865" cy="5946090"/>
          </a:xfrm>
          <a:prstGeom prst="rect">
            <a:avLst/>
          </a:prstGeom>
        </p:spPr>
      </p:pic>
      <p:pic>
        <p:nvPicPr>
          <p:cNvPr id="7" name="Picture 6">
            <a:extLst>
              <a:ext uri="{FF2B5EF4-FFF2-40B4-BE49-F238E27FC236}">
                <a16:creationId xmlns:a16="http://schemas.microsoft.com/office/drawing/2014/main" id="{DCAF449B-8727-F28B-5FB1-D5F15ED1B724}"/>
              </a:ext>
            </a:extLst>
          </p:cNvPr>
          <p:cNvPicPr>
            <a:picLocks noChangeAspect="1"/>
          </p:cNvPicPr>
          <p:nvPr/>
        </p:nvPicPr>
        <p:blipFill>
          <a:blip r:embed="rId6"/>
          <a:srcRect r="-222"/>
          <a:stretch>
            <a:fillRect/>
          </a:stretch>
        </p:blipFill>
        <p:spPr>
          <a:xfrm>
            <a:off x="8616950" y="-33564"/>
            <a:ext cx="3293411" cy="5944053"/>
          </a:xfrm>
          <a:prstGeom prst="rect">
            <a:avLst/>
          </a:prstGeom>
        </p:spPr>
      </p:pic>
      <p:sp>
        <p:nvSpPr>
          <p:cNvPr id="8" name="TextBox 5">
            <a:extLst>
              <a:ext uri="{FF2B5EF4-FFF2-40B4-BE49-F238E27FC236}">
                <a16:creationId xmlns:a16="http://schemas.microsoft.com/office/drawing/2014/main" id="{48CA420E-0A7E-5821-11BE-A598EC609F0A}"/>
              </a:ext>
            </a:extLst>
          </p:cNvPr>
          <p:cNvSpPr txBox="1"/>
          <p:nvPr/>
        </p:nvSpPr>
        <p:spPr>
          <a:xfrm>
            <a:off x="277844" y="1026141"/>
            <a:ext cx="4844662" cy="224676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dirty="0">
                <a:solidFill>
                  <a:srgbClr val="002060"/>
                </a:solidFill>
                <a:latin typeface="Calibri"/>
                <a:ea typeface="Calibri"/>
                <a:cs typeface="Calibri"/>
              </a:rPr>
              <a:t>Every teacher at St Augustine’s will make use of the Mother Emily Room in lessons and form time to ensure that </a:t>
            </a:r>
            <a:r>
              <a:rPr lang="en-GB" sz="2800" b="1" dirty="0">
                <a:solidFill>
                  <a:srgbClr val="002060"/>
                </a:solidFill>
                <a:latin typeface="Calibri"/>
                <a:ea typeface="Calibri"/>
                <a:cs typeface="Calibri"/>
              </a:rPr>
              <a:t>lessons are for learning</a:t>
            </a:r>
          </a:p>
        </p:txBody>
      </p:sp>
      <p:sp>
        <p:nvSpPr>
          <p:cNvPr id="11" name="TextBox 9">
            <a:extLst>
              <a:ext uri="{FF2B5EF4-FFF2-40B4-BE49-F238E27FC236}">
                <a16:creationId xmlns:a16="http://schemas.microsoft.com/office/drawing/2014/main" id="{6D4ECDFD-45D9-8E58-9705-0B4B379A298A}"/>
              </a:ext>
            </a:extLst>
          </p:cNvPr>
          <p:cNvSpPr txBox="1"/>
          <p:nvPr/>
        </p:nvSpPr>
        <p:spPr>
          <a:xfrm>
            <a:off x="1026196" y="4980562"/>
            <a:ext cx="3198121" cy="769441"/>
          </a:xfrm>
          <a:prstGeom prst="rect">
            <a:avLst/>
          </a:prstGeom>
          <a:solidFill>
            <a:schemeClr val="accent5">
              <a:lumMod val="20000"/>
              <a:lumOff val="80000"/>
            </a:schemeClr>
          </a:solidFill>
          <a:ln>
            <a:solidFill>
              <a:srgbClr val="002060"/>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a:solidFill>
                  <a:srgbClr val="002060"/>
                </a:solidFill>
                <a:latin typeface="Calibri"/>
                <a:ea typeface="Calibri"/>
                <a:cs typeface="Calibri"/>
              </a:rPr>
              <a:t>RELEARN</a:t>
            </a:r>
            <a:endParaRPr lang="en-US"/>
          </a:p>
        </p:txBody>
      </p:sp>
      <p:sp>
        <p:nvSpPr>
          <p:cNvPr id="13" name="TextBox 10">
            <a:extLst>
              <a:ext uri="{FF2B5EF4-FFF2-40B4-BE49-F238E27FC236}">
                <a16:creationId xmlns:a16="http://schemas.microsoft.com/office/drawing/2014/main" id="{22358E0E-2E02-FEA6-36D3-0A9DEFE6E7FC}"/>
              </a:ext>
            </a:extLst>
          </p:cNvPr>
          <p:cNvSpPr txBox="1"/>
          <p:nvPr/>
        </p:nvSpPr>
        <p:spPr>
          <a:xfrm>
            <a:off x="1026197" y="3201271"/>
            <a:ext cx="3198121" cy="769441"/>
          </a:xfrm>
          <a:prstGeom prst="rect">
            <a:avLst/>
          </a:prstGeom>
          <a:solidFill>
            <a:srgbClr val="FFFFCC"/>
          </a:solidFill>
          <a:ln>
            <a:solidFill>
              <a:srgbClr val="002060"/>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a:solidFill>
                  <a:srgbClr val="002060"/>
                </a:solidFill>
                <a:latin typeface="Calibri"/>
                <a:ea typeface="Calibri"/>
                <a:cs typeface="Calibri"/>
              </a:rPr>
              <a:t>REMIND</a:t>
            </a:r>
            <a:endParaRPr lang="en-US"/>
          </a:p>
        </p:txBody>
      </p:sp>
      <p:sp>
        <p:nvSpPr>
          <p:cNvPr id="15" name="TextBox 12">
            <a:extLst>
              <a:ext uri="{FF2B5EF4-FFF2-40B4-BE49-F238E27FC236}">
                <a16:creationId xmlns:a16="http://schemas.microsoft.com/office/drawing/2014/main" id="{FB2BC847-F0CC-E329-31DC-A376BE70EBF9}"/>
              </a:ext>
            </a:extLst>
          </p:cNvPr>
          <p:cNvSpPr txBox="1"/>
          <p:nvPr/>
        </p:nvSpPr>
        <p:spPr>
          <a:xfrm>
            <a:off x="1026197" y="4090634"/>
            <a:ext cx="3198121" cy="769441"/>
          </a:xfrm>
          <a:prstGeom prst="rect">
            <a:avLst/>
          </a:prstGeom>
          <a:solidFill>
            <a:schemeClr val="accent6">
              <a:lumMod val="20000"/>
              <a:lumOff val="80000"/>
            </a:schemeClr>
          </a:solidFill>
          <a:ln>
            <a:solidFill>
              <a:srgbClr val="002060"/>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a:solidFill>
                  <a:srgbClr val="002060"/>
                </a:solidFill>
                <a:latin typeface="Calibri"/>
                <a:ea typeface="Calibri"/>
                <a:cs typeface="Calibri"/>
              </a:rPr>
              <a:t>RESET</a:t>
            </a:r>
          </a:p>
        </p:txBody>
      </p:sp>
    </p:spTree>
    <p:extLst>
      <p:ext uri="{BB962C8B-B14F-4D97-AF65-F5344CB8AC3E}">
        <p14:creationId xmlns:p14="http://schemas.microsoft.com/office/powerpoint/2010/main" val="121242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002060"/>
                </a:solidFill>
                <a:latin typeface="Calibri"/>
                <a:ea typeface="Calibri"/>
                <a:cs typeface="Calibri"/>
              </a:rPr>
              <a:t>Sanctions at St Augustine's </a:t>
            </a:r>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graphicFrame>
        <p:nvGraphicFramePr>
          <p:cNvPr id="5" name="Content Placeholder 4">
            <a:extLst>
              <a:ext uri="{FF2B5EF4-FFF2-40B4-BE49-F238E27FC236}">
                <a16:creationId xmlns:a16="http://schemas.microsoft.com/office/drawing/2014/main" id="{2E0C3371-852D-8DC0-37A9-1B8CDA3E7FD2}"/>
              </a:ext>
            </a:extLst>
          </p:cNvPr>
          <p:cNvGraphicFramePr>
            <a:graphicFrameLocks noGrp="1"/>
          </p:cNvGraphicFramePr>
          <p:nvPr>
            <p:ph idx="1"/>
            <p:extLst>
              <p:ext uri="{D42A27DB-BD31-4B8C-83A1-F6EECF244321}">
                <p14:modId xmlns:p14="http://schemas.microsoft.com/office/powerpoint/2010/main" val="1808073644"/>
              </p:ext>
            </p:extLst>
          </p:nvPr>
        </p:nvGraphicFramePr>
        <p:xfrm>
          <a:off x="184732" y="1046380"/>
          <a:ext cx="11765568" cy="4496760"/>
        </p:xfrm>
        <a:graphic>
          <a:graphicData uri="http://schemas.openxmlformats.org/drawingml/2006/table">
            <a:tbl>
              <a:tblPr firstRow="1" bandRow="1">
                <a:tableStyleId>{5C22544A-7EE6-4342-B048-85BDC9FD1C3A}</a:tableStyleId>
              </a:tblPr>
              <a:tblGrid>
                <a:gridCol w="2941392">
                  <a:extLst>
                    <a:ext uri="{9D8B030D-6E8A-4147-A177-3AD203B41FA5}">
                      <a16:colId xmlns:a16="http://schemas.microsoft.com/office/drawing/2014/main" val="1517673906"/>
                    </a:ext>
                  </a:extLst>
                </a:gridCol>
                <a:gridCol w="2941392">
                  <a:extLst>
                    <a:ext uri="{9D8B030D-6E8A-4147-A177-3AD203B41FA5}">
                      <a16:colId xmlns:a16="http://schemas.microsoft.com/office/drawing/2014/main" val="902130908"/>
                    </a:ext>
                  </a:extLst>
                </a:gridCol>
                <a:gridCol w="2941392">
                  <a:extLst>
                    <a:ext uri="{9D8B030D-6E8A-4147-A177-3AD203B41FA5}">
                      <a16:colId xmlns:a16="http://schemas.microsoft.com/office/drawing/2014/main" val="3833178459"/>
                    </a:ext>
                  </a:extLst>
                </a:gridCol>
                <a:gridCol w="2941392">
                  <a:extLst>
                    <a:ext uri="{9D8B030D-6E8A-4147-A177-3AD203B41FA5}">
                      <a16:colId xmlns:a16="http://schemas.microsoft.com/office/drawing/2014/main" val="234807323"/>
                    </a:ext>
                  </a:extLst>
                </a:gridCol>
              </a:tblGrid>
              <a:tr h="286999">
                <a:tc>
                  <a:txBody>
                    <a:bodyPr/>
                    <a:lstStyle/>
                    <a:p>
                      <a:r>
                        <a:rPr lang="en-GB" sz="1600" dirty="0">
                          <a:solidFill>
                            <a:srgbClr val="002060"/>
                          </a:solidFill>
                          <a:latin typeface="Calibri"/>
                          <a:ea typeface="Calibri"/>
                          <a:cs typeface="Calibri"/>
                        </a:rPr>
                        <a:t>Mother Emily Room</a:t>
                      </a:r>
                    </a:p>
                  </a:txBody>
                  <a:tcPr>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a:solidFill>
                        <a:srgbClr val="002060"/>
                      </a:solidFill>
                    </a:lnB>
                    <a:solidFill>
                      <a:schemeClr val="tx2">
                        <a:lumMod val="10000"/>
                        <a:lumOff val="90000"/>
                      </a:schemeClr>
                    </a:solidFill>
                  </a:tcPr>
                </a:tc>
                <a:tc>
                  <a:txBody>
                    <a:bodyPr/>
                    <a:lstStyle/>
                    <a:p>
                      <a:r>
                        <a:rPr lang="en-GB" sz="1600" dirty="0">
                          <a:solidFill>
                            <a:srgbClr val="002060"/>
                          </a:solidFill>
                          <a:latin typeface="Calibri"/>
                          <a:ea typeface="Calibri"/>
                          <a:cs typeface="Calibri"/>
                        </a:rPr>
                        <a:t>Restorative Detention</a:t>
                      </a:r>
                    </a:p>
                  </a:txBody>
                  <a:tcPr>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tx2">
                        <a:lumMod val="10000"/>
                        <a:lumOff val="90000"/>
                      </a:schemeClr>
                    </a:solidFill>
                  </a:tcPr>
                </a:tc>
                <a:tc>
                  <a:txBody>
                    <a:bodyPr/>
                    <a:lstStyle/>
                    <a:p>
                      <a:r>
                        <a:rPr lang="en-GB" sz="1600" dirty="0">
                          <a:solidFill>
                            <a:srgbClr val="002060"/>
                          </a:solidFill>
                          <a:latin typeface="Calibri"/>
                          <a:ea typeface="Calibri"/>
                          <a:cs typeface="Calibri"/>
                        </a:rPr>
                        <a:t>1 hour Year Team Detention</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a:solidFill>
                        <a:srgbClr val="002060"/>
                      </a:solidFill>
                    </a:lnT>
                    <a:lnB w="12700">
                      <a:solidFill>
                        <a:srgbClr val="002060"/>
                      </a:solidFill>
                    </a:lnB>
                    <a:solidFill>
                      <a:schemeClr val="tx2">
                        <a:lumMod val="10000"/>
                        <a:lumOff val="90000"/>
                      </a:schemeClr>
                    </a:solidFill>
                  </a:tcPr>
                </a:tc>
                <a:tc>
                  <a:txBody>
                    <a:bodyPr/>
                    <a:lstStyle/>
                    <a:p>
                      <a:r>
                        <a:rPr lang="en-GB" sz="1600" dirty="0">
                          <a:solidFill>
                            <a:srgbClr val="002060"/>
                          </a:solidFill>
                          <a:latin typeface="Calibri"/>
                          <a:ea typeface="Calibri"/>
                          <a:cs typeface="Calibri"/>
                        </a:rPr>
                        <a:t>SLT Detention</a:t>
                      </a:r>
                    </a:p>
                  </a:txBody>
                  <a:tcPr>
                    <a:lnL w="12700" cap="flat" cmpd="sng" algn="ctr">
                      <a:solidFill>
                        <a:srgbClr val="002060"/>
                      </a:solidFill>
                      <a:prstDash val="solid"/>
                      <a:round/>
                      <a:headEnd type="none" w="med" len="med"/>
                      <a:tailEnd type="none" w="med" len="med"/>
                    </a:lnL>
                    <a:lnR w="12700">
                      <a:solidFill>
                        <a:srgbClr val="002060"/>
                      </a:solidFill>
                    </a:lnR>
                    <a:lnT w="12700">
                      <a:solidFill>
                        <a:srgbClr val="002060"/>
                      </a:solidFill>
                    </a:lnT>
                    <a:lnB w="12700" cap="flat" cmpd="sng" algn="ctr">
                      <a:solidFill>
                        <a:srgbClr val="002060"/>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50329283"/>
                  </a:ext>
                </a:extLst>
              </a:tr>
              <a:tr h="4161480">
                <a:tc>
                  <a:txBody>
                    <a:bodyPr/>
                    <a:lstStyle/>
                    <a:p>
                      <a:pPr marL="285750" indent="-285750">
                        <a:buFont typeface="Arial" panose="020B0604020202020204" pitchFamily="34" charset="0"/>
                        <a:buChar char="•"/>
                      </a:pPr>
                      <a:r>
                        <a:rPr lang="en-GB" sz="1400" dirty="0">
                          <a:solidFill>
                            <a:srgbClr val="002060"/>
                          </a:solidFill>
                          <a:latin typeface="Calibri"/>
                          <a:ea typeface="Calibri"/>
                          <a:cs typeface="Calibri"/>
                        </a:rPr>
                        <a:t>This is to ensure lessons are disruption free </a:t>
                      </a:r>
                      <a:endParaRPr lang="en-GB" sz="1400" dirty="0">
                        <a:solidFill>
                          <a:srgbClr val="002060"/>
                        </a:solidFill>
                      </a:endParaRPr>
                    </a:p>
                    <a:p>
                      <a:pPr marL="285750" indent="-285750">
                        <a:buFont typeface="Arial" panose="020B0604020202020204" pitchFamily="34" charset="0"/>
                        <a:buChar char="•"/>
                      </a:pPr>
                      <a:r>
                        <a:rPr lang="en-GB" sz="1400" dirty="0">
                          <a:solidFill>
                            <a:srgbClr val="002060"/>
                          </a:solidFill>
                          <a:latin typeface="Calibri"/>
                          <a:ea typeface="Calibri"/>
                          <a:cs typeface="Calibri"/>
                        </a:rPr>
                        <a:t>Students given two warnings on their third they are escorted to the Mother Emily Room</a:t>
                      </a:r>
                    </a:p>
                    <a:p>
                      <a:pPr marL="285750" lvl="0" indent="-285750">
                        <a:buFont typeface="Arial" panose="020B0604020202020204" pitchFamily="34" charset="0"/>
                        <a:buChar char="•"/>
                      </a:pPr>
                      <a:r>
                        <a:rPr lang="en-GB" sz="1400" dirty="0">
                          <a:solidFill>
                            <a:srgbClr val="002060"/>
                          </a:solidFill>
                        </a:rPr>
                        <a:t>In the Mother Emily room they are supervised by a member of our Senior Leadership Team</a:t>
                      </a:r>
                    </a:p>
                    <a:p>
                      <a:pPr marL="285750" lvl="0" indent="-285750">
                        <a:buFont typeface="Arial" panose="020B0604020202020204" pitchFamily="34" charset="0"/>
                        <a:buChar char="•"/>
                      </a:pPr>
                      <a:r>
                        <a:rPr lang="en-GB" sz="1400" dirty="0">
                          <a:solidFill>
                            <a:srgbClr val="002060"/>
                          </a:solidFill>
                        </a:rPr>
                        <a:t>They are given appropriate work to complete </a:t>
                      </a:r>
                    </a:p>
                    <a:p>
                      <a:pPr marL="285750" lvl="0" indent="-285750">
                        <a:buFont typeface="Arial" panose="020B0604020202020204" pitchFamily="34" charset="0"/>
                        <a:buChar char="•"/>
                      </a:pPr>
                      <a:r>
                        <a:rPr lang="en-GB" sz="1400" dirty="0">
                          <a:solidFill>
                            <a:srgbClr val="002060"/>
                          </a:solidFill>
                        </a:rPr>
                        <a:t>Teachers will call parents to explain why they have been referred </a:t>
                      </a:r>
                    </a:p>
                    <a:p>
                      <a:pPr marL="285750" lvl="0" indent="-285750">
                        <a:buFont typeface="Arial" panose="020B0604020202020204" pitchFamily="34" charset="0"/>
                        <a:buChar char="•"/>
                      </a:pPr>
                      <a:r>
                        <a:rPr lang="en-GB" sz="1400" dirty="0">
                          <a:solidFill>
                            <a:srgbClr val="002060"/>
                          </a:solidFill>
                        </a:rPr>
                        <a:t>Teachers will hole a restorative conversation with the students at the end of the day</a:t>
                      </a:r>
                    </a:p>
                  </a:txBody>
                  <a:tcPr>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marL="285750" indent="-285750">
                        <a:buFont typeface="Arial"/>
                        <a:buChar char="•"/>
                      </a:pPr>
                      <a:r>
                        <a:rPr lang="en-GB" sz="1400" b="1" dirty="0">
                          <a:solidFill>
                            <a:srgbClr val="002060"/>
                          </a:solidFill>
                          <a:latin typeface="Calibri"/>
                          <a:ea typeface="Calibri"/>
                          <a:cs typeface="Calibri"/>
                        </a:rPr>
                        <a:t>Students will receive a 30 minute RD for the following: </a:t>
                      </a:r>
                    </a:p>
                    <a:p>
                      <a:pPr marL="742950" lvl="1" indent="-285750">
                        <a:buFont typeface="Courier New"/>
                        <a:buChar char="o"/>
                      </a:pPr>
                      <a:r>
                        <a:rPr lang="en-GB" sz="1400" dirty="0">
                          <a:solidFill>
                            <a:srgbClr val="002060"/>
                          </a:solidFill>
                          <a:latin typeface="Calibri"/>
                          <a:ea typeface="Calibri"/>
                          <a:cs typeface="Calibri"/>
                        </a:rPr>
                        <a:t>Uniform Issues</a:t>
                      </a:r>
                    </a:p>
                    <a:p>
                      <a:pPr marL="742950" lvl="1" indent="-285750">
                        <a:buFont typeface="Courier New"/>
                        <a:buChar char="o"/>
                      </a:pPr>
                      <a:r>
                        <a:rPr lang="en-GB" sz="1400" dirty="0">
                          <a:solidFill>
                            <a:srgbClr val="002060"/>
                          </a:solidFill>
                          <a:latin typeface="Calibri"/>
                          <a:ea typeface="Calibri"/>
                          <a:cs typeface="Calibri"/>
                        </a:rPr>
                        <a:t>Lateness to lessons </a:t>
                      </a:r>
                    </a:p>
                    <a:p>
                      <a:pPr marL="742950" lvl="1" indent="-285750">
                        <a:buFont typeface="Courier New"/>
                        <a:buChar char="o"/>
                      </a:pPr>
                      <a:r>
                        <a:rPr lang="en-GB" sz="1400" dirty="0">
                          <a:solidFill>
                            <a:srgbClr val="002060"/>
                          </a:solidFill>
                          <a:latin typeface="Calibri"/>
                          <a:ea typeface="Calibri"/>
                          <a:cs typeface="Calibri"/>
                        </a:rPr>
                        <a:t>Lateness to School </a:t>
                      </a:r>
                    </a:p>
                    <a:p>
                      <a:pPr marL="742950" lvl="1" indent="-285750">
                        <a:buFont typeface="Courier New"/>
                        <a:buChar char="o"/>
                      </a:pPr>
                      <a:r>
                        <a:rPr lang="en-GB" sz="1400" dirty="0">
                          <a:solidFill>
                            <a:srgbClr val="002060"/>
                          </a:solidFill>
                          <a:latin typeface="Calibri"/>
                          <a:ea typeface="Calibri"/>
                          <a:cs typeface="Calibri"/>
                        </a:rPr>
                        <a:t>Issues in the playground</a:t>
                      </a:r>
                    </a:p>
                    <a:p>
                      <a:pPr marL="285750" lvl="0" indent="-285750">
                        <a:buFont typeface="Arial"/>
                        <a:buChar char="•"/>
                      </a:pPr>
                      <a:endParaRPr lang="en-GB" sz="1400" dirty="0">
                        <a:solidFill>
                          <a:srgbClr val="002060"/>
                        </a:solidFill>
                        <a:latin typeface="Calibri"/>
                        <a:ea typeface="Calibri"/>
                        <a:cs typeface="Calibri"/>
                      </a:endParaRPr>
                    </a:p>
                    <a:p>
                      <a:pPr marL="285750" lvl="0" indent="-285750">
                        <a:buFont typeface="Arial"/>
                        <a:buChar char="•"/>
                      </a:pPr>
                      <a:r>
                        <a:rPr lang="en-GB" sz="1400" dirty="0">
                          <a:solidFill>
                            <a:srgbClr val="002060"/>
                          </a:solidFill>
                          <a:latin typeface="Calibri"/>
                          <a:ea typeface="Calibri"/>
                          <a:cs typeface="Calibri"/>
                        </a:rPr>
                        <a:t>Students complete work for the duration of this detention</a:t>
                      </a:r>
                    </a:p>
                    <a:p>
                      <a:pPr marL="0" lvl="0" indent="0">
                        <a:buNone/>
                      </a:pPr>
                      <a:endParaRPr lang="en-GB" sz="1400" dirty="0">
                        <a:solidFill>
                          <a:srgbClr val="002060"/>
                        </a:solidFill>
                        <a:latin typeface="Calibri"/>
                        <a:ea typeface="Calibri"/>
                        <a:cs typeface="Calibri"/>
                      </a:endParaRPr>
                    </a:p>
                  </a:txBody>
                  <a:tcPr>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285750" lvl="0" indent="-285750">
                        <a:buFont typeface="Arial"/>
                        <a:buChar char="•"/>
                      </a:pPr>
                      <a:r>
                        <a:rPr lang="en-GB" sz="1400" b="1" dirty="0">
                          <a:solidFill>
                            <a:srgbClr val="002060"/>
                          </a:solidFill>
                          <a:latin typeface="Calibri"/>
                          <a:ea typeface="Calibri"/>
                          <a:cs typeface="Calibri"/>
                        </a:rPr>
                        <a:t>Students will be given a 1 hour detention for the following:</a:t>
                      </a:r>
                    </a:p>
                    <a:p>
                      <a:pPr marL="742950" lvl="1" indent="-285750">
                        <a:buFont typeface="Courier New"/>
                        <a:buChar char="o"/>
                      </a:pPr>
                      <a:r>
                        <a:rPr lang="en-GB" sz="1400" dirty="0">
                          <a:solidFill>
                            <a:srgbClr val="002060"/>
                          </a:solidFill>
                          <a:latin typeface="Calibri"/>
                          <a:ea typeface="Calibri"/>
                          <a:cs typeface="Calibri"/>
                        </a:rPr>
                        <a:t>Non-attendance at RD</a:t>
                      </a:r>
                    </a:p>
                    <a:p>
                      <a:pPr marL="742950" lvl="1" indent="-285750">
                        <a:buFont typeface="Courier New"/>
                        <a:buChar char="o"/>
                      </a:pPr>
                      <a:r>
                        <a:rPr lang="en-GB" sz="1400" dirty="0">
                          <a:solidFill>
                            <a:srgbClr val="002060"/>
                          </a:solidFill>
                          <a:latin typeface="Calibri"/>
                          <a:ea typeface="Calibri"/>
                          <a:cs typeface="Calibri"/>
                        </a:rPr>
                        <a:t>Truancy</a:t>
                      </a:r>
                    </a:p>
                    <a:p>
                      <a:pPr marL="742950" lvl="1" indent="-285750">
                        <a:buFont typeface="Courier New"/>
                        <a:buChar char="o"/>
                      </a:pPr>
                      <a:r>
                        <a:rPr lang="en-GB" sz="1400" dirty="0">
                          <a:solidFill>
                            <a:srgbClr val="002060"/>
                          </a:solidFill>
                          <a:latin typeface="Calibri"/>
                          <a:ea typeface="Calibri"/>
                          <a:cs typeface="Calibri"/>
                        </a:rPr>
                        <a:t>High level behaviour concerns that occur outside of lessons </a:t>
                      </a:r>
                    </a:p>
                    <a:p>
                      <a:pPr marL="457200" lvl="1" indent="0">
                        <a:buFont typeface="Courier New"/>
                        <a:buNone/>
                      </a:pPr>
                      <a:endParaRPr lang="en-GB" sz="1400" dirty="0">
                        <a:solidFill>
                          <a:srgbClr val="002060"/>
                        </a:solidFill>
                        <a:latin typeface="Calibri"/>
                        <a:ea typeface="Calibri"/>
                        <a:cs typeface="Calibri"/>
                      </a:endParaRPr>
                    </a:p>
                    <a:p>
                      <a:pPr marL="285750" lvl="0" indent="-285750">
                        <a:buFont typeface="Arial"/>
                        <a:buChar char="•"/>
                      </a:pPr>
                      <a:r>
                        <a:rPr lang="en-GB" sz="1400" dirty="0">
                          <a:solidFill>
                            <a:srgbClr val="002060"/>
                          </a:solidFill>
                          <a:latin typeface="Calibri"/>
                          <a:ea typeface="Calibri"/>
                          <a:cs typeface="Calibri"/>
                        </a:rPr>
                        <a:t>Students will be expected to complete work for the duration of this detention</a:t>
                      </a:r>
                    </a:p>
                    <a:p>
                      <a:endParaRPr lang="en-GB" sz="1400" dirty="0">
                        <a:solidFill>
                          <a:srgbClr val="002060"/>
                        </a:solidFill>
                        <a:latin typeface="Calibri"/>
                        <a:ea typeface="Calibri"/>
                        <a:cs typeface="Calibri"/>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GB" sz="1400" b="1" dirty="0">
                          <a:solidFill>
                            <a:srgbClr val="002060"/>
                          </a:solidFill>
                          <a:latin typeface="Calibri"/>
                          <a:ea typeface="Calibri"/>
                          <a:cs typeface="Calibri"/>
                        </a:rPr>
                        <a:t>1 or 2 hours on a Friday</a:t>
                      </a:r>
                    </a:p>
                    <a:p>
                      <a:pPr marL="285750" indent="-285750">
                        <a:buFont typeface="Arial" panose="020B0604020202020204" pitchFamily="34" charset="0"/>
                        <a:buChar char="•"/>
                      </a:pPr>
                      <a:r>
                        <a:rPr lang="en-GB" sz="1400" dirty="0">
                          <a:solidFill>
                            <a:srgbClr val="002060"/>
                          </a:solidFill>
                          <a:latin typeface="Calibri"/>
                          <a:ea typeface="Calibri"/>
                          <a:cs typeface="Calibri"/>
                        </a:rPr>
                        <a:t>For students who receive 3 or more detention over the course of a week </a:t>
                      </a:r>
                    </a:p>
                    <a:p>
                      <a:pPr marL="285750" indent="-285750">
                        <a:buFont typeface="Arial" panose="020B0604020202020204" pitchFamily="34" charset="0"/>
                        <a:buChar char="•"/>
                      </a:pPr>
                      <a:r>
                        <a:rPr lang="en-GB" sz="1400" dirty="0">
                          <a:solidFill>
                            <a:srgbClr val="002060"/>
                          </a:solidFill>
                          <a:latin typeface="Calibri"/>
                          <a:ea typeface="Calibri"/>
                          <a:cs typeface="Calibri"/>
                        </a:rPr>
                        <a:t>2 hour SLT is for students who have received 3 or more SLT detentions over a half term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solidFill>
                            <a:srgbClr val="002060"/>
                          </a:solidFill>
                          <a:latin typeface="Calibri"/>
                          <a:ea typeface="Calibri"/>
                          <a:cs typeface="Calibri"/>
                        </a:rPr>
                        <a:t>Students will be expected to complete work for the duration of this detention</a:t>
                      </a:r>
                    </a:p>
                    <a:p>
                      <a:pPr marL="0" indent="0">
                        <a:buFont typeface="Arial" panose="020B0604020202020204" pitchFamily="34" charset="0"/>
                        <a:buNone/>
                      </a:pPr>
                      <a:endParaRPr lang="en-GB" sz="1400" dirty="0">
                        <a:solidFill>
                          <a:srgbClr val="002060"/>
                        </a:solidFill>
                        <a:latin typeface="Calibri"/>
                        <a:ea typeface="Calibri"/>
                        <a:cs typeface="Calibri"/>
                      </a:endParaRPr>
                    </a:p>
                  </a:txBody>
                  <a:tcPr>
                    <a:lnL w="12700" cap="flat" cmpd="sng" algn="ctr">
                      <a:solidFill>
                        <a:srgbClr val="002060"/>
                      </a:solidFill>
                      <a:prstDash val="solid"/>
                      <a:round/>
                      <a:headEnd type="none" w="med" len="med"/>
                      <a:tailEnd type="none" w="med" len="med"/>
                    </a:lnL>
                    <a:lnR w="12700">
                      <a:solidFill>
                        <a:srgbClr val="002060"/>
                      </a:solid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800897945"/>
                  </a:ext>
                </a:extLst>
              </a:tr>
            </a:tbl>
          </a:graphicData>
        </a:graphic>
      </p:graphicFrame>
    </p:spTree>
    <p:extLst>
      <p:ext uri="{BB962C8B-B14F-4D97-AF65-F5344CB8AC3E}">
        <p14:creationId xmlns:p14="http://schemas.microsoft.com/office/powerpoint/2010/main" val="376964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D340A-AFBB-2E7A-BD23-499CEAD14D31}"/>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990F5920-F384-34E7-DC32-38294244B58A}"/>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CF152572-BBA8-242E-3654-B42877464C9D}"/>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ECA4BA0E-2B92-9DAF-4F60-652E97561969}"/>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CC94347C-2732-3DBE-874F-1656BA2145DF}"/>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FD428966-3B44-3592-CC6E-9A325FF40507}"/>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7" name="TextBox 6">
            <a:extLst>
              <a:ext uri="{FF2B5EF4-FFF2-40B4-BE49-F238E27FC236}">
                <a16:creationId xmlns:a16="http://schemas.microsoft.com/office/drawing/2014/main" id="{85ADD8A2-F4BB-4EF7-31EA-F75A381696CF}"/>
              </a:ext>
            </a:extLst>
          </p:cNvPr>
          <p:cNvSpPr txBox="1"/>
          <p:nvPr/>
        </p:nvSpPr>
        <p:spPr>
          <a:xfrm>
            <a:off x="244231" y="136769"/>
            <a:ext cx="11703538"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i="0" baseline="0" dirty="0">
                <a:solidFill>
                  <a:srgbClr val="002060"/>
                </a:solidFill>
                <a:latin typeface="Aptos Display"/>
              </a:rPr>
              <a:t>Our Pastoral Care</a:t>
            </a:r>
            <a:r>
              <a:rPr sz="4400" b="0" i="0" dirty="0">
                <a:solidFill>
                  <a:srgbClr val="002060"/>
                </a:solidFill>
                <a:latin typeface="Aptos Display"/>
                <a:ea typeface="Aptos Display"/>
                <a:cs typeface="Aptos Display"/>
              </a:rPr>
              <a:t>​</a:t>
            </a:r>
            <a:r>
              <a:rPr lang="en-US" sz="4400" dirty="0">
                <a:solidFill>
                  <a:srgbClr val="002060"/>
                </a:solidFill>
                <a:latin typeface="Aptos Display"/>
                <a:ea typeface="Aptos Display"/>
                <a:cs typeface="Aptos Display"/>
              </a:rPr>
              <a:t> - Further Support</a:t>
            </a:r>
            <a:endParaRPr lang="en-US" dirty="0">
              <a:solidFill>
                <a:srgbClr val="002060"/>
              </a:solidFill>
            </a:endParaRPr>
          </a:p>
          <a:p>
            <a:pPr algn="ctr"/>
            <a:endParaRPr lang="en-US"/>
          </a:p>
        </p:txBody>
      </p:sp>
      <p:sp>
        <p:nvSpPr>
          <p:cNvPr id="8" name="TextBox 7">
            <a:extLst>
              <a:ext uri="{FF2B5EF4-FFF2-40B4-BE49-F238E27FC236}">
                <a16:creationId xmlns:a16="http://schemas.microsoft.com/office/drawing/2014/main" id="{EBFC920C-B72F-6D00-360B-1EE91945B0D6}"/>
              </a:ext>
            </a:extLst>
          </p:cNvPr>
          <p:cNvSpPr txBox="1"/>
          <p:nvPr/>
        </p:nvSpPr>
        <p:spPr>
          <a:xfrm>
            <a:off x="244231" y="1182076"/>
            <a:ext cx="6457460" cy="4895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GB" sz="2800" dirty="0">
                <a:solidFill>
                  <a:srgbClr val="002060"/>
                </a:solidFill>
              </a:rPr>
              <a:t>School councillor</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Year Team</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Student support services interventions</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Future men</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Sixth form prefect mentors</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Extra curricular clubs</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Mentoring</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MIND</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ARC</a:t>
            </a:r>
          </a:p>
          <a:p>
            <a:pPr lvl="0" algn="ctr"/>
            <a:endParaRPr lang="en-US" dirty="0"/>
          </a:p>
        </p:txBody>
      </p:sp>
    </p:spTree>
    <p:extLst>
      <p:ext uri="{BB962C8B-B14F-4D97-AF65-F5344CB8AC3E}">
        <p14:creationId xmlns:p14="http://schemas.microsoft.com/office/powerpoint/2010/main" val="1843144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5A23-096D-609E-014E-4C8944EF922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AC1B9E2-9B9D-E16B-8B24-EF85669237DE}"/>
              </a:ext>
            </a:extLst>
          </p:cNvPr>
          <p:cNvSpPr>
            <a:spLocks noGrp="1"/>
          </p:cNvSpPr>
          <p:nvPr>
            <p:ph idx="1"/>
          </p:nvPr>
        </p:nvSpPr>
        <p:spPr/>
        <p:txBody>
          <a:bodyPr/>
          <a:lstStyle/>
          <a:p>
            <a:endParaRPr lang="en-GB" dirty="0"/>
          </a:p>
        </p:txBody>
      </p:sp>
      <p:pic>
        <p:nvPicPr>
          <p:cNvPr id="6146" name="Picture 2">
            <a:extLst>
              <a:ext uri="{FF2B5EF4-FFF2-40B4-BE49-F238E27FC236}">
                <a16:creationId xmlns:a16="http://schemas.microsoft.com/office/drawing/2014/main" id="{877B1D19-D244-ABE9-E391-392AB4DC9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9942" y="0"/>
            <a:ext cx="49218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56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CAFE-4BF9-BCBA-4F88-839C91361E3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3D8F1EB2-2662-E741-7961-377FB6FBC885}"/>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1AFA4061-85A4-9F37-C9E8-F4901BCFE82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480B1379-4FB8-BD8C-71A2-F8CA72D2B08B}"/>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15E44887-354C-6641-4F64-3C8A694F25C9}"/>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905069FB-C6AA-E7CF-6213-7A9A50955FE3}"/>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9" name="Content Placeholder 3">
            <a:extLst>
              <a:ext uri="{FF2B5EF4-FFF2-40B4-BE49-F238E27FC236}">
                <a16:creationId xmlns:a16="http://schemas.microsoft.com/office/drawing/2014/main" id="{39CFD81A-630D-3517-FD5D-71DEA9CF991D}"/>
              </a:ext>
            </a:extLst>
          </p:cNvPr>
          <p:cNvSpPr>
            <a:spLocks noGrp="1"/>
          </p:cNvSpPr>
          <p:nvPr>
            <p:ph idx="1"/>
          </p:nvPr>
        </p:nvSpPr>
        <p:spPr>
          <a:xfrm>
            <a:off x="193430" y="1180856"/>
            <a:ext cx="11756292" cy="4351338"/>
          </a:xfrm>
        </p:spPr>
        <p:txBody>
          <a:bodyPr vert="horz" lIns="91440" tIns="45720" rIns="91440" bIns="45720" rtlCol="0" anchor="t">
            <a:normAutofit/>
          </a:bodyPr>
          <a:lstStyle/>
          <a:p>
            <a:r>
              <a:rPr lang="en-GB" dirty="0">
                <a:solidFill>
                  <a:srgbClr val="002060"/>
                </a:solidFill>
              </a:rPr>
              <a:t>Create a Quiet, Distraction-Free Study Space</a:t>
            </a:r>
          </a:p>
          <a:p>
            <a:r>
              <a:rPr lang="en-GB" dirty="0">
                <a:solidFill>
                  <a:srgbClr val="002060"/>
                </a:solidFill>
              </a:rPr>
              <a:t>Set a Consistent Routine</a:t>
            </a:r>
          </a:p>
          <a:p>
            <a:r>
              <a:rPr lang="en-GB" dirty="0">
                <a:solidFill>
                  <a:srgbClr val="002060"/>
                </a:solidFill>
              </a:rPr>
              <a:t>Limit Phone and Screen Time</a:t>
            </a:r>
          </a:p>
          <a:p>
            <a:r>
              <a:rPr lang="en-GB" dirty="0">
                <a:solidFill>
                  <a:srgbClr val="002060"/>
                </a:solidFill>
              </a:rPr>
              <a:t>Encourage effective Revision Strategies:</a:t>
            </a:r>
          </a:p>
          <a:p>
            <a:pPr lvl="1"/>
            <a:r>
              <a:rPr lang="en-GB" dirty="0">
                <a:solidFill>
                  <a:srgbClr val="002060"/>
                </a:solidFill>
              </a:rPr>
              <a:t>Flashcards</a:t>
            </a:r>
          </a:p>
          <a:p>
            <a:pPr lvl="1"/>
            <a:r>
              <a:rPr lang="en-GB" dirty="0">
                <a:solidFill>
                  <a:srgbClr val="002060"/>
                </a:solidFill>
              </a:rPr>
              <a:t>Practice questions</a:t>
            </a:r>
          </a:p>
          <a:p>
            <a:pPr lvl="1"/>
            <a:r>
              <a:rPr lang="en-GB" dirty="0">
                <a:solidFill>
                  <a:srgbClr val="002060"/>
                </a:solidFill>
              </a:rPr>
              <a:t>Past papers</a:t>
            </a:r>
          </a:p>
          <a:p>
            <a:pPr lvl="1"/>
            <a:r>
              <a:rPr lang="en-GB" dirty="0">
                <a:solidFill>
                  <a:srgbClr val="002060"/>
                </a:solidFill>
              </a:rPr>
              <a:t>Teaching the topic to someone else</a:t>
            </a:r>
          </a:p>
          <a:p>
            <a:pPr lvl="1"/>
            <a:r>
              <a:rPr lang="en-GB" dirty="0">
                <a:solidFill>
                  <a:srgbClr val="002060"/>
                </a:solidFill>
              </a:rPr>
              <a:t>Help them identify subjects they find harder and plan extra time for those</a:t>
            </a:r>
          </a:p>
          <a:p>
            <a:pPr lvl="1"/>
            <a:endParaRPr lang="en-GB" dirty="0"/>
          </a:p>
          <a:p>
            <a:endParaRPr lang="en-GB" dirty="0"/>
          </a:p>
        </p:txBody>
      </p:sp>
      <p:sp>
        <p:nvSpPr>
          <p:cNvPr id="11" name="TextBox 10">
            <a:extLst>
              <a:ext uri="{FF2B5EF4-FFF2-40B4-BE49-F238E27FC236}">
                <a16:creationId xmlns:a16="http://schemas.microsoft.com/office/drawing/2014/main" id="{DECAEC5F-AB7C-F223-22F3-0D080FCAE200}"/>
              </a:ext>
            </a:extLst>
          </p:cNvPr>
          <p:cNvSpPr txBox="1"/>
          <p:nvPr/>
        </p:nvSpPr>
        <p:spPr>
          <a:xfrm>
            <a:off x="244231" y="224692"/>
            <a:ext cx="117035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002060"/>
                </a:solidFill>
              </a:rPr>
              <a:t>How can you support your child at home?</a:t>
            </a:r>
            <a:endParaRPr lang="en-US" sz="4000" b="1" dirty="0"/>
          </a:p>
        </p:txBody>
      </p:sp>
    </p:spTree>
    <p:extLst>
      <p:ext uri="{BB962C8B-B14F-4D97-AF65-F5344CB8AC3E}">
        <p14:creationId xmlns:p14="http://schemas.microsoft.com/office/powerpoint/2010/main" val="408968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fade">
                                      <p:cBhvr>
                                        <p:cTn id="4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68C34-5558-7030-638C-1A4041F1F1FC}"/>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DC92CC9B-1B84-5F78-20D3-D93034ACB2A9}"/>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D99EBE86-16E3-ED01-C802-7BA6E87525F5}"/>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7FA912BD-B128-CA0E-86DD-655F498C7261}"/>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AA3DF77C-FE48-903B-0A61-2AA00A798192}"/>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11439758-9985-29E0-69DB-DCF36EE28202}"/>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9" name="Content Placeholder 3">
            <a:extLst>
              <a:ext uri="{FF2B5EF4-FFF2-40B4-BE49-F238E27FC236}">
                <a16:creationId xmlns:a16="http://schemas.microsoft.com/office/drawing/2014/main" id="{66CAFC77-A5B8-AF31-5BA0-E32503592D5F}"/>
              </a:ext>
            </a:extLst>
          </p:cNvPr>
          <p:cNvSpPr>
            <a:spLocks noGrp="1"/>
          </p:cNvSpPr>
          <p:nvPr>
            <p:ph idx="1"/>
          </p:nvPr>
        </p:nvSpPr>
        <p:spPr>
          <a:xfrm>
            <a:off x="193430" y="1180856"/>
            <a:ext cx="11756292" cy="4351338"/>
          </a:xfrm>
        </p:spPr>
        <p:txBody>
          <a:bodyPr vert="horz" lIns="91440" tIns="45720" rIns="91440" bIns="45720" rtlCol="0" anchor="t">
            <a:normAutofit/>
          </a:bodyPr>
          <a:lstStyle/>
          <a:p>
            <a:pPr lvl="1"/>
            <a:endParaRPr lang="en-GB" dirty="0"/>
          </a:p>
          <a:p>
            <a:endParaRPr lang="en-GB" dirty="0"/>
          </a:p>
        </p:txBody>
      </p:sp>
      <p:sp>
        <p:nvSpPr>
          <p:cNvPr id="11" name="TextBox 10">
            <a:extLst>
              <a:ext uri="{FF2B5EF4-FFF2-40B4-BE49-F238E27FC236}">
                <a16:creationId xmlns:a16="http://schemas.microsoft.com/office/drawing/2014/main" id="{9B789750-352B-83C1-6DB0-8E212ED52F01}"/>
              </a:ext>
            </a:extLst>
          </p:cNvPr>
          <p:cNvSpPr txBox="1"/>
          <p:nvPr/>
        </p:nvSpPr>
        <p:spPr>
          <a:xfrm>
            <a:off x="244231" y="224692"/>
            <a:ext cx="1170353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dirty="0">
                <a:solidFill>
                  <a:srgbClr val="002060"/>
                </a:solidFill>
                <a:ea typeface="+mn-lt"/>
                <a:cs typeface="+mn-lt"/>
              </a:rPr>
              <a:t>Where can you buy revision guides? </a:t>
            </a:r>
            <a:endParaRPr lang="en-US" sz="4400" dirty="0">
              <a:solidFill>
                <a:srgbClr val="002060"/>
              </a:solidFill>
              <a:ea typeface="+mn-lt"/>
              <a:cs typeface="+mn-lt"/>
            </a:endParaRPr>
          </a:p>
          <a:p>
            <a:endParaRPr lang="en-US" sz="4000" b="1" dirty="0">
              <a:solidFill>
                <a:srgbClr val="002060"/>
              </a:solidFill>
            </a:endParaRPr>
          </a:p>
        </p:txBody>
      </p:sp>
      <p:sp>
        <p:nvSpPr>
          <p:cNvPr id="5" name="TextBox 4">
            <a:extLst>
              <a:ext uri="{FF2B5EF4-FFF2-40B4-BE49-F238E27FC236}">
                <a16:creationId xmlns:a16="http://schemas.microsoft.com/office/drawing/2014/main" id="{642B7A44-C9F6-A784-1AA2-3E5670BFEF53}"/>
              </a:ext>
            </a:extLst>
          </p:cNvPr>
          <p:cNvSpPr txBox="1"/>
          <p:nvPr/>
        </p:nvSpPr>
        <p:spPr>
          <a:xfrm>
            <a:off x="263769" y="1387231"/>
            <a:ext cx="11615615"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3200" b="0" i="0" u="none" strike="noStrike" baseline="0" dirty="0">
                <a:solidFill>
                  <a:srgbClr val="000000"/>
                </a:solidFill>
                <a:latin typeface="Aptos"/>
                <a:ea typeface="Segoe UI"/>
                <a:cs typeface="Segoe UI"/>
              </a:rPr>
              <a:t>Consider buying subject-specific guides from these outlets:</a:t>
            </a:r>
            <a:r>
              <a:rPr lang="en-US" sz="3200" b="0" i="0" dirty="0">
                <a:solidFill>
                  <a:srgbClr val="000000"/>
                </a:solidFill>
                <a:latin typeface="Aptos"/>
                <a:ea typeface="Segoe UI"/>
                <a:cs typeface="Segoe UI"/>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CGP Books</a:t>
            </a:r>
            <a:r>
              <a:rPr lang="en-GB" sz="2800" b="0" i="0" u="none" strike="noStrike" baseline="0" dirty="0">
                <a:solidFill>
                  <a:srgbClr val="000000"/>
                </a:solidFill>
                <a:latin typeface="Aptos"/>
                <a:ea typeface="Arial"/>
                <a:cs typeface="Arial"/>
              </a:rPr>
              <a:t> – https://www.cgpbooks.co.uk</a:t>
            </a:r>
            <a:r>
              <a:rPr lang="en-US"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Amazon</a:t>
            </a:r>
            <a:r>
              <a:rPr lang="en-GB" sz="2800" b="0" i="0" u="none" strike="noStrike" baseline="0" dirty="0">
                <a:solidFill>
                  <a:srgbClr val="000000"/>
                </a:solidFill>
                <a:latin typeface="Aptos"/>
                <a:ea typeface="Arial"/>
                <a:cs typeface="Arial"/>
              </a:rPr>
              <a:t> – https://www.amazon.co.uk</a:t>
            </a:r>
            <a:r>
              <a:rPr lang="en-US"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WHSmith</a:t>
            </a:r>
            <a:r>
              <a:rPr lang="en-GB" sz="2800" b="0" i="0" u="none" strike="noStrike" baseline="0" dirty="0">
                <a:solidFill>
                  <a:srgbClr val="000000"/>
                </a:solidFill>
                <a:latin typeface="Aptos"/>
                <a:ea typeface="Arial"/>
                <a:cs typeface="Arial"/>
              </a:rPr>
              <a:t> – In-store or online</a:t>
            </a:r>
            <a:r>
              <a:rPr lang="en-US"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Waterstones</a:t>
            </a:r>
            <a:r>
              <a:rPr lang="en-GB" sz="2800" b="0" i="0" u="none" strike="noStrike" baseline="0" dirty="0">
                <a:solidFill>
                  <a:srgbClr val="000000"/>
                </a:solidFill>
                <a:latin typeface="Aptos"/>
                <a:ea typeface="Arial"/>
                <a:cs typeface="Arial"/>
              </a:rPr>
              <a:t> – </a:t>
            </a:r>
            <a:r>
              <a:rPr lang="en-GB" sz="2800" b="0" i="0" u="sng" strike="noStrike" baseline="0" dirty="0">
                <a:solidFill>
                  <a:srgbClr val="467886"/>
                </a:solidFill>
                <a:latin typeface="Aptos"/>
                <a:ea typeface="Arial"/>
                <a:cs typeface="Arial"/>
                <a:hlinkClick r:id="rId5"/>
              </a:rPr>
              <a:t>https://www.waterstones.com</a:t>
            </a:r>
            <a:r>
              <a:rPr lang="en-GB"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highlight>
                  <a:srgbClr val="FFFF00"/>
                </a:highlight>
                <a:latin typeface="Aptos"/>
                <a:ea typeface="Arial"/>
                <a:cs typeface="Arial"/>
              </a:rPr>
              <a:t>World of Books</a:t>
            </a:r>
            <a:r>
              <a:rPr lang="en-GB" sz="2800" b="0" i="0" u="none" strike="noStrike" baseline="0" dirty="0">
                <a:solidFill>
                  <a:srgbClr val="000000"/>
                </a:solidFill>
                <a:highlight>
                  <a:srgbClr val="FFFF00"/>
                </a:highlight>
                <a:latin typeface="Aptos"/>
                <a:ea typeface="Arial"/>
                <a:cs typeface="Arial"/>
              </a:rPr>
              <a:t> - </a:t>
            </a:r>
            <a:r>
              <a:rPr lang="en-GB" sz="2800" b="0" i="0" u="sng" strike="noStrike" baseline="0" dirty="0">
                <a:solidFill>
                  <a:srgbClr val="467886"/>
                </a:solidFill>
                <a:highlight>
                  <a:srgbClr val="FFFF00"/>
                </a:highlight>
                <a:latin typeface="Aptos"/>
                <a:ea typeface="Arial"/>
                <a:cs typeface="Arial"/>
                <a:hlinkClick r:id="rId6"/>
              </a:rPr>
              <a:t>https://www.worldofbooks.com/</a:t>
            </a:r>
            <a:r>
              <a:rPr lang="en-GB" sz="2800" b="0" i="0" dirty="0">
                <a:solidFill>
                  <a:srgbClr val="000000"/>
                </a:solidFill>
                <a:latin typeface="Aptos"/>
                <a:ea typeface="Arial"/>
                <a:cs typeface="Arial"/>
              </a:rPr>
              <a:t>​</a:t>
            </a:r>
          </a:p>
          <a:p>
            <a:pPr algn="l" rtl="0"/>
            <a:r>
              <a:rPr lang="en-GB" sz="3200" b="0" i="0" u="none" strike="noStrike" baseline="0" dirty="0">
                <a:solidFill>
                  <a:srgbClr val="000000"/>
                </a:solidFill>
                <a:latin typeface="Aptos"/>
                <a:ea typeface="Segoe UI"/>
                <a:cs typeface="Segoe UI"/>
              </a:rPr>
              <a:t>Look for guides tailored to your child’s exam board (e.g., AQA, Edexcel, OCR).</a:t>
            </a:r>
            <a:r>
              <a:rPr lang="en-US" sz="3200" b="0" i="0" dirty="0">
                <a:solidFill>
                  <a:srgbClr val="000000"/>
                </a:solidFill>
                <a:latin typeface="Aptos"/>
                <a:ea typeface="Segoe UI"/>
                <a:cs typeface="Segoe UI"/>
              </a:rPr>
              <a:t>​</a:t>
            </a:r>
          </a:p>
          <a:p>
            <a:pPr algn="l" rtl="0"/>
            <a:r>
              <a:rPr lang="en-GB" sz="2400" b="0" i="0" dirty="0">
                <a:solidFill>
                  <a:srgbClr val="000000"/>
                </a:solidFill>
                <a:latin typeface="Aptos"/>
                <a:ea typeface="Segoe UI"/>
                <a:cs typeface="Segoe UI"/>
              </a:rPr>
              <a:t>​</a:t>
            </a:r>
          </a:p>
          <a:p>
            <a:pPr algn="ctr"/>
            <a:endParaRPr lang="en-US" dirty="0"/>
          </a:p>
        </p:txBody>
      </p:sp>
    </p:spTree>
    <p:extLst>
      <p:ext uri="{BB962C8B-B14F-4D97-AF65-F5344CB8AC3E}">
        <p14:creationId xmlns:p14="http://schemas.microsoft.com/office/powerpoint/2010/main" val="331613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1B6A-B634-DB5B-F308-96DAF2B0134B}"/>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E6F635AD-93A4-71A4-A241-171116A60ABA}"/>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BAD78459-94E0-AD9A-3B32-278522CDFCB2}"/>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DBE36230-688D-DDE5-C8E7-55DCEF613ED2}"/>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C81D610E-FECE-9789-C3E3-4BC879A29F00}"/>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002060"/>
                </a:solidFill>
                <a:latin typeface="Calibri"/>
                <a:ea typeface="Calibri"/>
                <a:cs typeface="Calibri"/>
              </a:rPr>
              <a:t>Intervention – What is it?  </a:t>
            </a:r>
            <a:endParaRPr lang="en-US" dirty="0"/>
          </a:p>
        </p:txBody>
      </p:sp>
      <p:sp>
        <p:nvSpPr>
          <p:cNvPr id="2" name="Minus Sign 1">
            <a:extLst>
              <a:ext uri="{FF2B5EF4-FFF2-40B4-BE49-F238E27FC236}">
                <a16:creationId xmlns:a16="http://schemas.microsoft.com/office/drawing/2014/main" id="{755D2315-2296-227A-A32B-DFDCEAF8755C}"/>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4376E80-ACB3-68AC-0B23-846DECF66308}"/>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5" name="Title 1">
            <a:extLst>
              <a:ext uri="{FF2B5EF4-FFF2-40B4-BE49-F238E27FC236}">
                <a16:creationId xmlns:a16="http://schemas.microsoft.com/office/drawing/2014/main" id="{979FF31F-8B4E-D9C7-CA06-4E97338037A5}"/>
              </a:ext>
            </a:extLst>
          </p:cNvPr>
          <p:cNvSpPr txBox="1">
            <a:spLocks/>
          </p:cNvSpPr>
          <p:nvPr/>
        </p:nvSpPr>
        <p:spPr>
          <a:xfrm>
            <a:off x="183084" y="1109553"/>
            <a:ext cx="11834446" cy="4810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buFont typeface="Arial"/>
              <a:buChar char="•"/>
            </a:pPr>
            <a:r>
              <a:rPr lang="en-US" sz="3200" dirty="0">
                <a:solidFill>
                  <a:srgbClr val="002060"/>
                </a:solidFill>
                <a:latin typeface="+mn-lt"/>
              </a:rPr>
              <a:t>Intervention is a timetabled before or after school session ran by departments to support students throughout year 11</a:t>
            </a:r>
          </a:p>
          <a:p>
            <a:pPr marL="285750" indent="-285750">
              <a:buFont typeface="Arial"/>
              <a:buChar char="•"/>
            </a:pPr>
            <a:r>
              <a:rPr lang="en-US" sz="3200" dirty="0">
                <a:solidFill>
                  <a:srgbClr val="002060"/>
                </a:solidFill>
                <a:latin typeface="+mn-lt"/>
              </a:rPr>
              <a:t>It will begin w/c 28/09/2026</a:t>
            </a:r>
          </a:p>
          <a:p>
            <a:pPr marL="285750" indent="-285750">
              <a:buFont typeface="Arial"/>
              <a:buChar char="•"/>
            </a:pPr>
            <a:r>
              <a:rPr lang="en-US" sz="3200" dirty="0">
                <a:solidFill>
                  <a:srgbClr val="002060"/>
                </a:solidFill>
                <a:latin typeface="+mn-lt"/>
              </a:rPr>
              <a:t>Students will receive a bespoke timetable of intervention sessions they MUST attend to support them making the progress expected in that subject</a:t>
            </a:r>
          </a:p>
          <a:p>
            <a:pPr marL="285750" indent="-285750">
              <a:buFont typeface="Arial"/>
              <a:buChar char="•"/>
            </a:pPr>
            <a:r>
              <a:rPr lang="en-US" sz="3200" dirty="0">
                <a:solidFill>
                  <a:srgbClr val="002060"/>
                </a:solidFill>
                <a:latin typeface="+mn-lt"/>
                <a:ea typeface="Calibri"/>
                <a:cs typeface="Calibri"/>
              </a:rPr>
              <a:t>If a students does not attend we will be contacting parents to let them know</a:t>
            </a:r>
          </a:p>
          <a:p>
            <a:pPr marL="285750" indent="-285750">
              <a:buFont typeface="Arial"/>
              <a:buChar char="•"/>
            </a:pPr>
            <a:r>
              <a:rPr lang="en-US" sz="3200" dirty="0">
                <a:solidFill>
                  <a:srgbClr val="002060"/>
                </a:solidFill>
                <a:latin typeface="+mn-lt"/>
                <a:ea typeface="Calibri"/>
                <a:cs typeface="Calibri"/>
              </a:rPr>
              <a:t>A letter with the intervention timetable will be sent out by the end of this week</a:t>
            </a:r>
          </a:p>
        </p:txBody>
      </p:sp>
    </p:spTree>
    <p:extLst>
      <p:ext uri="{BB962C8B-B14F-4D97-AF65-F5344CB8AC3E}">
        <p14:creationId xmlns:p14="http://schemas.microsoft.com/office/powerpoint/2010/main" val="1066192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3EF4A-850F-44D0-EFAA-9378C13A42AC}"/>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BBEF67B-7773-C7AE-E5D5-087DED90D350}"/>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9E3D5A99-9D04-ED25-5CF8-04A9A4986AD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3BF26FF6-7838-0B85-EF8B-CD045228A77D}"/>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9F378992-DFF9-33E2-8E77-5D94060D1805}"/>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813BF3DC-4321-D63D-9116-2229C5A8DBDF}"/>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9" name="Content Placeholder 3">
            <a:extLst>
              <a:ext uri="{FF2B5EF4-FFF2-40B4-BE49-F238E27FC236}">
                <a16:creationId xmlns:a16="http://schemas.microsoft.com/office/drawing/2014/main" id="{3A84CF2C-5645-4D4E-3F63-F5C536802441}"/>
              </a:ext>
            </a:extLst>
          </p:cNvPr>
          <p:cNvSpPr>
            <a:spLocks noGrp="1"/>
          </p:cNvSpPr>
          <p:nvPr>
            <p:ph idx="1"/>
          </p:nvPr>
        </p:nvSpPr>
        <p:spPr>
          <a:xfrm>
            <a:off x="193430" y="1180856"/>
            <a:ext cx="11756292" cy="4351338"/>
          </a:xfrm>
        </p:spPr>
        <p:txBody>
          <a:bodyPr vert="horz" lIns="91440" tIns="45720" rIns="91440" bIns="45720" rtlCol="0" anchor="t">
            <a:normAutofit/>
          </a:bodyPr>
          <a:lstStyle/>
          <a:p>
            <a:pPr lvl="1"/>
            <a:endParaRPr lang="en-GB" dirty="0"/>
          </a:p>
          <a:p>
            <a:endParaRPr lang="en-GB" dirty="0"/>
          </a:p>
        </p:txBody>
      </p:sp>
      <p:sp>
        <p:nvSpPr>
          <p:cNvPr id="11" name="TextBox 10">
            <a:extLst>
              <a:ext uri="{FF2B5EF4-FFF2-40B4-BE49-F238E27FC236}">
                <a16:creationId xmlns:a16="http://schemas.microsoft.com/office/drawing/2014/main" id="{0A2E3C0A-08B2-958B-EF3A-40B3A1C762A8}"/>
              </a:ext>
            </a:extLst>
          </p:cNvPr>
          <p:cNvSpPr txBox="1"/>
          <p:nvPr/>
        </p:nvSpPr>
        <p:spPr>
          <a:xfrm>
            <a:off x="244231" y="224692"/>
            <a:ext cx="117035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002060"/>
                </a:solidFill>
              </a:rPr>
              <a:t>Final tips for parents...</a:t>
            </a:r>
          </a:p>
        </p:txBody>
      </p:sp>
      <p:sp>
        <p:nvSpPr>
          <p:cNvPr id="5" name="TextBox 4">
            <a:extLst>
              <a:ext uri="{FF2B5EF4-FFF2-40B4-BE49-F238E27FC236}">
                <a16:creationId xmlns:a16="http://schemas.microsoft.com/office/drawing/2014/main" id="{2C5CA2F4-DF5C-A399-438A-C78B45046CEC}"/>
              </a:ext>
            </a:extLst>
          </p:cNvPr>
          <p:cNvSpPr txBox="1"/>
          <p:nvPr/>
        </p:nvSpPr>
        <p:spPr>
          <a:xfrm>
            <a:off x="263768" y="1161859"/>
            <a:ext cx="11615615"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Bef>
                <a:spcPts val="1000"/>
              </a:spcBef>
              <a:spcAft>
                <a:spcPts val="800"/>
              </a:spcAft>
              <a:buFont typeface="Arial"/>
              <a:buChar char="•"/>
            </a:pPr>
            <a:r>
              <a:rPr lang="en-GB" sz="3000" dirty="0">
                <a:solidFill>
                  <a:srgbClr val="002060"/>
                </a:solidFill>
                <a:latin typeface="Aptos"/>
                <a:ea typeface="Segoe UI"/>
                <a:cs typeface="Segoe UI"/>
              </a:rPr>
              <a:t>Be positive and encouraging — your support matters!</a:t>
            </a:r>
            <a:endParaRPr lang="en-US" dirty="0"/>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Help them break down tasks and avoid last-minute cramming</a:t>
            </a:r>
            <a:endParaRPr lang="en-US" sz="3000" dirty="0">
              <a:solidFill>
                <a:srgbClr val="002060"/>
              </a:solidFill>
              <a:latin typeface="Aptos"/>
              <a:ea typeface="Segoe UI"/>
              <a:cs typeface="Segoe UI"/>
            </a:endParaRP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Download and log in to their Teams to check assignments</a:t>
            </a:r>
            <a:endParaRPr lang="en-US" sz="3000" dirty="0">
              <a:solidFill>
                <a:srgbClr val="002060"/>
              </a:solidFill>
              <a:latin typeface="Aptos"/>
              <a:ea typeface="Segoe UI"/>
              <a:cs typeface="Segoe UI"/>
            </a:endParaRP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Offer to test them or make flashcards</a:t>
            </a: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Remind them to take breaks and stay hydrated</a:t>
            </a: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Recognise their efforts </a:t>
            </a:r>
          </a:p>
          <a:p>
            <a:pPr marL="457200" indent="-457200">
              <a:spcBef>
                <a:spcPts val="1000"/>
              </a:spcBef>
              <a:spcAft>
                <a:spcPts val="800"/>
              </a:spcAft>
              <a:buFont typeface="Arial"/>
              <a:buChar char="•"/>
            </a:pPr>
            <a:r>
              <a:rPr lang="en-GB" sz="3000" dirty="0">
                <a:solidFill>
                  <a:srgbClr val="002060"/>
                </a:solidFill>
                <a:latin typeface="Aptos"/>
                <a:cs typeface="Segoe UI"/>
              </a:rPr>
              <a:t>Purchase revision guides – Revision starts NOW</a:t>
            </a:r>
            <a:endParaRPr lang="en-GB" sz="2400" dirty="0">
              <a:solidFill>
                <a:srgbClr val="002060"/>
              </a:solidFill>
              <a:cs typeface="Segoe UI"/>
            </a:endParaRPr>
          </a:p>
        </p:txBody>
      </p:sp>
    </p:spTree>
    <p:extLst>
      <p:ext uri="{BB962C8B-B14F-4D97-AF65-F5344CB8AC3E}">
        <p14:creationId xmlns:p14="http://schemas.microsoft.com/office/powerpoint/2010/main" val="287954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05F3FCD0-AF17-28C9-282B-2163A5910EF1}"/>
              </a:ext>
            </a:extLst>
          </p:cNvPr>
          <p:cNvSpPr txBox="1">
            <a:spLocks/>
          </p:cNvSpPr>
          <p:nvPr/>
        </p:nvSpPr>
        <p:spPr>
          <a:xfrm>
            <a:off x="557246" y="21882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b="1" u="sng"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DFBDFB5-62C9-3700-A71D-70FE4282F1ED}"/>
              </a:ext>
            </a:extLst>
          </p:cNvPr>
          <p:cNvPicPr>
            <a:picLocks noChangeAspect="1"/>
          </p:cNvPicPr>
          <p:nvPr/>
        </p:nvPicPr>
        <p:blipFill>
          <a:blip r:embed="rId2"/>
          <a:stretch>
            <a:fillRect/>
          </a:stretch>
        </p:blipFill>
        <p:spPr>
          <a:xfrm>
            <a:off x="0" y="-1"/>
            <a:ext cx="12192000" cy="6853983"/>
          </a:xfrm>
          <a:prstGeom prst="rect">
            <a:avLst/>
          </a:prstGeom>
        </p:spPr>
      </p:pic>
    </p:spTree>
    <p:extLst>
      <p:ext uri="{BB962C8B-B14F-4D97-AF65-F5344CB8AC3E}">
        <p14:creationId xmlns:p14="http://schemas.microsoft.com/office/powerpoint/2010/main" val="1431341522"/>
      </p:ext>
    </p:extLst>
  </p:cSld>
  <p:clrMapOvr>
    <a:masterClrMapping/>
  </p:clrMapOvr>
  <mc:AlternateContent xmlns:mc="http://schemas.openxmlformats.org/markup-compatibility/2006" xmlns:p14="http://schemas.microsoft.com/office/powerpoint/2010/main">
    <mc:Choice Requires="p14">
      <p:transition spd="slow" p14:dur="2000" advTm="2812"/>
    </mc:Choice>
    <mc:Fallback xmlns="">
      <p:transition spd="slow" advTm="281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31198-A50E-495E-BEF5-3D655987CAE6}"/>
              </a:ext>
            </a:extLst>
          </p:cNvPr>
          <p:cNvSpPr txBox="1"/>
          <p:nvPr/>
        </p:nvSpPr>
        <p:spPr>
          <a:xfrm>
            <a:off x="290025" y="3658577"/>
            <a:ext cx="2462140" cy="2862322"/>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Raffy Pangasate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5 x Grade 9 (Chemistry, English Language, English Literature, History,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(Biology and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7 (RS and Business)</a:t>
            </a:r>
          </a:p>
        </p:txBody>
      </p:sp>
      <p:sp>
        <p:nvSpPr>
          <p:cNvPr id="3" name="TextBox 2">
            <a:extLst>
              <a:ext uri="{FF2B5EF4-FFF2-40B4-BE49-F238E27FC236}">
                <a16:creationId xmlns:a16="http://schemas.microsoft.com/office/drawing/2014/main" id="{4042D76E-3F64-4806-B22B-FA95DB823795}"/>
              </a:ext>
            </a:extLst>
          </p:cNvPr>
          <p:cNvSpPr txBox="1"/>
          <p:nvPr/>
        </p:nvSpPr>
        <p:spPr>
          <a:xfrm>
            <a:off x="3113906" y="3658577"/>
            <a:ext cx="2713151" cy="2862322"/>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Abdulrahman Kebede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5 x Grade 9 (Biology, Chemistry, English Language, Maths and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(History and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7 (English Literature)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Merit for ICT</a:t>
            </a:r>
          </a:p>
        </p:txBody>
      </p:sp>
      <p:sp>
        <p:nvSpPr>
          <p:cNvPr id="4" name="TextBox 3">
            <a:extLst>
              <a:ext uri="{FF2B5EF4-FFF2-40B4-BE49-F238E27FC236}">
                <a16:creationId xmlns:a16="http://schemas.microsoft.com/office/drawing/2014/main" id="{F5A18122-566F-41C1-BB42-D51B246A6D69}"/>
              </a:ext>
            </a:extLst>
          </p:cNvPr>
          <p:cNvSpPr txBox="1"/>
          <p:nvPr/>
        </p:nvSpPr>
        <p:spPr>
          <a:xfrm>
            <a:off x="6096000" y="3658577"/>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Nathan Mohammad</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(English Literature and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8 (Computer Science, History, Maths,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(Biology, Chemistry and Physics)</a:t>
            </a:r>
          </a:p>
        </p:txBody>
      </p:sp>
      <p:sp>
        <p:nvSpPr>
          <p:cNvPr id="5" name="TextBox 4">
            <a:extLst>
              <a:ext uri="{FF2B5EF4-FFF2-40B4-BE49-F238E27FC236}">
                <a16:creationId xmlns:a16="http://schemas.microsoft.com/office/drawing/2014/main" id="{1CA31E4A-5BF1-4A91-8C7C-9FC336DFE6FD}"/>
              </a:ext>
            </a:extLst>
          </p:cNvPr>
          <p:cNvSpPr txBox="1"/>
          <p:nvPr/>
        </p:nvSpPr>
        <p:spPr>
          <a:xfrm>
            <a:off x="9078094" y="3658577"/>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Nicholas Carvalho</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6 x Grade 9 (Combined Science, Geography, Maths, Portuguese,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8 (Computer Science, English Literature,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7 (Business)</a:t>
            </a:r>
          </a:p>
        </p:txBody>
      </p:sp>
      <p:pic>
        <p:nvPicPr>
          <p:cNvPr id="7" name="Picture 6">
            <a:extLst>
              <a:ext uri="{FF2B5EF4-FFF2-40B4-BE49-F238E27FC236}">
                <a16:creationId xmlns:a16="http://schemas.microsoft.com/office/drawing/2014/main" id="{685EFC1E-C577-4F17-A41C-82DB5CA5E80A}"/>
              </a:ext>
            </a:extLst>
          </p:cNvPr>
          <p:cNvPicPr>
            <a:picLocks noChangeAspect="1"/>
          </p:cNvPicPr>
          <p:nvPr/>
        </p:nvPicPr>
        <p:blipFill>
          <a:blip r:embed="rId3"/>
          <a:stretch>
            <a:fillRect/>
          </a:stretch>
        </p:blipFill>
        <p:spPr>
          <a:xfrm>
            <a:off x="9215470" y="151423"/>
            <a:ext cx="2575775" cy="3434367"/>
          </a:xfrm>
          <a:prstGeom prst="rect">
            <a:avLst/>
          </a:prstGeom>
        </p:spPr>
      </p:pic>
      <p:pic>
        <p:nvPicPr>
          <p:cNvPr id="8" name="Picture 7">
            <a:extLst>
              <a:ext uri="{FF2B5EF4-FFF2-40B4-BE49-F238E27FC236}">
                <a16:creationId xmlns:a16="http://schemas.microsoft.com/office/drawing/2014/main" id="{8C9130C6-1F1D-40A4-82FA-C2D07C8A3249}"/>
              </a:ext>
            </a:extLst>
          </p:cNvPr>
          <p:cNvPicPr>
            <a:picLocks noChangeAspect="1"/>
          </p:cNvPicPr>
          <p:nvPr/>
        </p:nvPicPr>
        <p:blipFill>
          <a:blip r:embed="rId4"/>
          <a:stretch>
            <a:fillRect/>
          </a:stretch>
        </p:blipFill>
        <p:spPr>
          <a:xfrm>
            <a:off x="290025" y="151423"/>
            <a:ext cx="2575776" cy="3434368"/>
          </a:xfrm>
          <a:prstGeom prst="rect">
            <a:avLst/>
          </a:prstGeom>
        </p:spPr>
      </p:pic>
      <p:pic>
        <p:nvPicPr>
          <p:cNvPr id="9" name="Picture 8">
            <a:extLst>
              <a:ext uri="{FF2B5EF4-FFF2-40B4-BE49-F238E27FC236}">
                <a16:creationId xmlns:a16="http://schemas.microsoft.com/office/drawing/2014/main" id="{7C406259-3A2C-45EE-87C1-52CC878895E3}"/>
              </a:ext>
            </a:extLst>
          </p:cNvPr>
          <p:cNvPicPr>
            <a:picLocks noChangeAspect="1"/>
          </p:cNvPicPr>
          <p:nvPr/>
        </p:nvPicPr>
        <p:blipFill>
          <a:blip r:embed="rId5"/>
          <a:stretch>
            <a:fillRect/>
          </a:stretch>
        </p:blipFill>
        <p:spPr>
          <a:xfrm>
            <a:off x="6027189" y="151423"/>
            <a:ext cx="2575776" cy="3434368"/>
          </a:xfrm>
          <a:prstGeom prst="rect">
            <a:avLst/>
          </a:prstGeom>
        </p:spPr>
      </p:pic>
      <p:pic>
        <p:nvPicPr>
          <p:cNvPr id="10" name="Picture 9">
            <a:extLst>
              <a:ext uri="{FF2B5EF4-FFF2-40B4-BE49-F238E27FC236}">
                <a16:creationId xmlns:a16="http://schemas.microsoft.com/office/drawing/2014/main" id="{9B188DDA-FEBC-4640-AA19-6E36EDB64D8A}"/>
              </a:ext>
            </a:extLst>
          </p:cNvPr>
          <p:cNvPicPr>
            <a:picLocks noChangeAspect="1"/>
          </p:cNvPicPr>
          <p:nvPr/>
        </p:nvPicPr>
        <p:blipFill>
          <a:blip r:embed="rId6"/>
          <a:stretch>
            <a:fillRect/>
          </a:stretch>
        </p:blipFill>
        <p:spPr>
          <a:xfrm>
            <a:off x="3113906" y="151423"/>
            <a:ext cx="2575776" cy="3434368"/>
          </a:xfrm>
          <a:prstGeom prst="rect">
            <a:avLst/>
          </a:prstGeom>
        </p:spPr>
      </p:pic>
    </p:spTree>
    <p:custDataLst>
      <p:tags r:id="rId1"/>
    </p:custDataLst>
    <p:extLst>
      <p:ext uri="{BB962C8B-B14F-4D97-AF65-F5344CB8AC3E}">
        <p14:creationId xmlns:p14="http://schemas.microsoft.com/office/powerpoint/2010/main" val="15384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31198-A50E-495E-BEF5-3D655987CAE6}"/>
              </a:ext>
            </a:extLst>
          </p:cNvPr>
          <p:cNvSpPr txBox="1"/>
          <p:nvPr/>
        </p:nvSpPr>
        <p:spPr>
          <a:xfrm>
            <a:off x="239512" y="3441680"/>
            <a:ext cx="2462140" cy="3416320"/>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Marlene Augustus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9 (Biology, Chemistry, Physics, Computer Science)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8 (Geography)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7 (RS and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(English Literature)</a:t>
            </a:r>
          </a:p>
        </p:txBody>
      </p:sp>
      <p:sp>
        <p:nvSpPr>
          <p:cNvPr id="3" name="TextBox 2">
            <a:extLst>
              <a:ext uri="{FF2B5EF4-FFF2-40B4-BE49-F238E27FC236}">
                <a16:creationId xmlns:a16="http://schemas.microsoft.com/office/drawing/2014/main" id="{4042D76E-3F64-4806-B22B-FA95DB823795}"/>
              </a:ext>
            </a:extLst>
          </p:cNvPr>
          <p:cNvSpPr txBox="1"/>
          <p:nvPr/>
        </p:nvSpPr>
        <p:spPr>
          <a:xfrm>
            <a:off x="3102035" y="3429000"/>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Hussein Hakim</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9 (Biology, Chemistry, and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8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(English Language, History,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(English Literature)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(Graphics)</a:t>
            </a:r>
          </a:p>
        </p:txBody>
      </p:sp>
      <p:sp>
        <p:nvSpPr>
          <p:cNvPr id="4" name="TextBox 3">
            <a:extLst>
              <a:ext uri="{FF2B5EF4-FFF2-40B4-BE49-F238E27FC236}">
                <a16:creationId xmlns:a16="http://schemas.microsoft.com/office/drawing/2014/main" id="{F5A18122-566F-41C1-BB42-D51B246A6D69}"/>
              </a:ext>
            </a:extLst>
          </p:cNvPr>
          <p:cNvSpPr txBox="1"/>
          <p:nvPr/>
        </p:nvSpPr>
        <p:spPr>
          <a:xfrm>
            <a:off x="6090064" y="3536576"/>
            <a:ext cx="2713151" cy="2585323"/>
          </a:xfrm>
          <a:prstGeom prst="rect">
            <a:avLst/>
          </a:prstGeom>
          <a:noFill/>
        </p:spPr>
        <p:txBody>
          <a:bodyPr wrap="square" rtlCol="0">
            <a:spAutoFit/>
          </a:bodyPr>
          <a:lstStyle/>
          <a:p>
            <a:r>
              <a:rPr lang="en-GB" b="1" u="sng" dirty="0" err="1">
                <a:latin typeface="Calibri" panose="020F0502020204030204" pitchFamily="34" charset="0"/>
                <a:ea typeface="Calibri" panose="020F0502020204030204" pitchFamily="34" charset="0"/>
                <a:cs typeface="Calibri" panose="020F0502020204030204" pitchFamily="34" charset="0"/>
              </a:rPr>
              <a:t>Rayhana</a:t>
            </a:r>
            <a:r>
              <a:rPr lang="en-GB" b="1" u="sng" dirty="0">
                <a:latin typeface="Calibri" panose="020F0502020204030204" pitchFamily="34" charset="0"/>
                <a:ea typeface="Calibri" panose="020F0502020204030204" pitchFamily="34" charset="0"/>
                <a:cs typeface="Calibri" panose="020F0502020204030204" pitchFamily="34" charset="0"/>
              </a:rPr>
              <a:t> </a:t>
            </a:r>
            <a:r>
              <a:rPr lang="en-GB" b="1" u="sng" dirty="0" err="1">
                <a:latin typeface="Calibri" panose="020F0502020204030204" pitchFamily="34" charset="0"/>
                <a:ea typeface="Calibri" panose="020F0502020204030204" pitchFamily="34" charset="0"/>
                <a:cs typeface="Calibri" panose="020F0502020204030204" pitchFamily="34" charset="0"/>
              </a:rPr>
              <a:t>Moufid</a:t>
            </a:r>
            <a:endParaRPr lang="en-GB" b="1" u="sng"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8 (Biology, Business, Chemistry)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(English Literature, Maths,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6 (History,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(English Language)</a:t>
            </a:r>
          </a:p>
        </p:txBody>
      </p:sp>
      <p:sp>
        <p:nvSpPr>
          <p:cNvPr id="5" name="TextBox 4">
            <a:extLst>
              <a:ext uri="{FF2B5EF4-FFF2-40B4-BE49-F238E27FC236}">
                <a16:creationId xmlns:a16="http://schemas.microsoft.com/office/drawing/2014/main" id="{1CA31E4A-5BF1-4A91-8C7C-9FC336DFE6FD}"/>
              </a:ext>
            </a:extLst>
          </p:cNvPr>
          <p:cNvSpPr txBox="1"/>
          <p:nvPr/>
        </p:nvSpPr>
        <p:spPr>
          <a:xfrm>
            <a:off x="9078093" y="3429000"/>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Alexis Diaz Kayla</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(Biology,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8 (Art, Chemistry, Geography,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(English Language, English Literature, Maths)</a:t>
            </a:r>
          </a:p>
          <a:p>
            <a:pPr marL="285750" indent="-285750">
              <a:buFont typeface="Arial" panose="020B0604020202020204" pitchFamily="34" charset="0"/>
              <a:buChar char="•"/>
            </a:pP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EC87799F-D7BD-4481-8DEB-7460E0ED9076}"/>
              </a:ext>
            </a:extLst>
          </p:cNvPr>
          <p:cNvPicPr>
            <a:picLocks noChangeAspect="1"/>
          </p:cNvPicPr>
          <p:nvPr/>
        </p:nvPicPr>
        <p:blipFill>
          <a:blip r:embed="rId3"/>
          <a:stretch>
            <a:fillRect/>
          </a:stretch>
        </p:blipFill>
        <p:spPr>
          <a:xfrm>
            <a:off x="9078093" y="157936"/>
            <a:ext cx="2453298" cy="3271064"/>
          </a:xfrm>
          <a:prstGeom prst="rect">
            <a:avLst/>
          </a:prstGeom>
        </p:spPr>
      </p:pic>
      <p:pic>
        <p:nvPicPr>
          <p:cNvPr id="7" name="Picture 6">
            <a:extLst>
              <a:ext uri="{FF2B5EF4-FFF2-40B4-BE49-F238E27FC236}">
                <a16:creationId xmlns:a16="http://schemas.microsoft.com/office/drawing/2014/main" id="{83B1E98D-DA75-4EFD-A208-549F3D5A1FD7}"/>
              </a:ext>
            </a:extLst>
          </p:cNvPr>
          <p:cNvPicPr>
            <a:picLocks noChangeAspect="1"/>
          </p:cNvPicPr>
          <p:nvPr/>
        </p:nvPicPr>
        <p:blipFill>
          <a:blip r:embed="rId4"/>
          <a:stretch>
            <a:fillRect/>
          </a:stretch>
        </p:blipFill>
        <p:spPr>
          <a:xfrm>
            <a:off x="6090064" y="157936"/>
            <a:ext cx="2453299" cy="3271065"/>
          </a:xfrm>
          <a:prstGeom prst="rect">
            <a:avLst/>
          </a:prstGeom>
        </p:spPr>
      </p:pic>
      <p:pic>
        <p:nvPicPr>
          <p:cNvPr id="8" name="Picture 7">
            <a:extLst>
              <a:ext uri="{FF2B5EF4-FFF2-40B4-BE49-F238E27FC236}">
                <a16:creationId xmlns:a16="http://schemas.microsoft.com/office/drawing/2014/main" id="{0899FE8F-1019-4DC8-B6CE-0EC1092B59FB}"/>
              </a:ext>
            </a:extLst>
          </p:cNvPr>
          <p:cNvPicPr>
            <a:picLocks noChangeAspect="1"/>
          </p:cNvPicPr>
          <p:nvPr/>
        </p:nvPicPr>
        <p:blipFill>
          <a:blip r:embed="rId5"/>
          <a:stretch>
            <a:fillRect/>
          </a:stretch>
        </p:blipFill>
        <p:spPr>
          <a:xfrm>
            <a:off x="272096" y="157936"/>
            <a:ext cx="2453298" cy="3271064"/>
          </a:xfrm>
          <a:prstGeom prst="rect">
            <a:avLst/>
          </a:prstGeom>
        </p:spPr>
      </p:pic>
      <p:pic>
        <p:nvPicPr>
          <p:cNvPr id="9" name="Picture 8">
            <a:extLst>
              <a:ext uri="{FF2B5EF4-FFF2-40B4-BE49-F238E27FC236}">
                <a16:creationId xmlns:a16="http://schemas.microsoft.com/office/drawing/2014/main" id="{0AA3BAD4-9FD2-4457-B2C6-451C8559C090}"/>
              </a:ext>
            </a:extLst>
          </p:cNvPr>
          <p:cNvPicPr>
            <a:picLocks noChangeAspect="1"/>
          </p:cNvPicPr>
          <p:nvPr/>
        </p:nvPicPr>
        <p:blipFill>
          <a:blip r:embed="rId6"/>
          <a:stretch>
            <a:fillRect/>
          </a:stretch>
        </p:blipFill>
        <p:spPr>
          <a:xfrm>
            <a:off x="3176659" y="158827"/>
            <a:ext cx="2462140" cy="3282853"/>
          </a:xfrm>
          <a:prstGeom prst="rect">
            <a:avLst/>
          </a:prstGeom>
        </p:spPr>
      </p:pic>
    </p:spTree>
    <p:custDataLst>
      <p:tags r:id="rId1"/>
    </p:custDataLst>
    <p:extLst>
      <p:ext uri="{BB962C8B-B14F-4D97-AF65-F5344CB8AC3E}">
        <p14:creationId xmlns:p14="http://schemas.microsoft.com/office/powerpoint/2010/main" val="415468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31198-A50E-495E-BEF5-3D655987CAE6}"/>
              </a:ext>
            </a:extLst>
          </p:cNvPr>
          <p:cNvSpPr txBox="1"/>
          <p:nvPr/>
        </p:nvSpPr>
        <p:spPr>
          <a:xfrm>
            <a:off x="272096" y="3587766"/>
            <a:ext cx="2462140" cy="3139321"/>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Youssef </a:t>
            </a:r>
            <a:r>
              <a:rPr lang="en-GB" b="1" u="sng" dirty="0" err="1">
                <a:latin typeface="Calibri" panose="020F0502020204030204" pitchFamily="34" charset="0"/>
                <a:ea typeface="Calibri" panose="020F0502020204030204" pitchFamily="34" charset="0"/>
                <a:cs typeface="Calibri" panose="020F0502020204030204" pitchFamily="34" charset="0"/>
              </a:rPr>
              <a:t>Fayad</a:t>
            </a:r>
            <a:endParaRPr lang="en-GB" b="1" u="sng"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(Chemistry,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(Biology,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7 (Computer Science, English Language, English Literature, History)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(RS)</a:t>
            </a:r>
          </a:p>
        </p:txBody>
      </p:sp>
      <p:sp>
        <p:nvSpPr>
          <p:cNvPr id="4" name="TextBox 3">
            <a:extLst>
              <a:ext uri="{FF2B5EF4-FFF2-40B4-BE49-F238E27FC236}">
                <a16:creationId xmlns:a16="http://schemas.microsoft.com/office/drawing/2014/main" id="{F5A18122-566F-41C1-BB42-D51B246A6D69}"/>
              </a:ext>
            </a:extLst>
          </p:cNvPr>
          <p:cNvSpPr txBox="1"/>
          <p:nvPr/>
        </p:nvSpPr>
        <p:spPr>
          <a:xfrm>
            <a:off x="2952417" y="3565354"/>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Soliana Abraham Lukas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5 x Grade 8 (Biology, Chemistry, English Literature, RS and Sociology)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(History, Maths,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(English Language)</a:t>
            </a:r>
          </a:p>
        </p:txBody>
      </p:sp>
      <p:sp>
        <p:nvSpPr>
          <p:cNvPr id="5" name="TextBox 4">
            <a:extLst>
              <a:ext uri="{FF2B5EF4-FFF2-40B4-BE49-F238E27FC236}">
                <a16:creationId xmlns:a16="http://schemas.microsoft.com/office/drawing/2014/main" id="{1CA31E4A-5BF1-4A91-8C7C-9FC336DFE6FD}"/>
              </a:ext>
            </a:extLst>
          </p:cNvPr>
          <p:cNvSpPr txBox="1"/>
          <p:nvPr/>
        </p:nvSpPr>
        <p:spPr>
          <a:xfrm>
            <a:off x="5665568" y="3554505"/>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Ahmed Farhoud</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8 (Biology, Chemistry, Maths,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7 (History)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6 (Business, English Literature, English Language, RS)</a:t>
            </a:r>
            <a:br>
              <a:rPr lang="en-GB" b="1" u="sng" dirty="0">
                <a:latin typeface="Calibri" panose="020F0502020204030204" pitchFamily="34" charset="0"/>
                <a:ea typeface="Calibri" panose="020F0502020204030204" pitchFamily="34" charset="0"/>
                <a:cs typeface="Calibri" panose="020F0502020204030204" pitchFamily="34" charset="0"/>
              </a:rPr>
            </a:b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AA2220B-4206-4697-9800-9FB5805346CC}"/>
              </a:ext>
            </a:extLst>
          </p:cNvPr>
          <p:cNvPicPr>
            <a:picLocks noChangeAspect="1"/>
          </p:cNvPicPr>
          <p:nvPr/>
        </p:nvPicPr>
        <p:blipFill>
          <a:blip r:embed="rId3"/>
          <a:stretch>
            <a:fillRect/>
          </a:stretch>
        </p:blipFill>
        <p:spPr>
          <a:xfrm>
            <a:off x="3148956" y="197668"/>
            <a:ext cx="2423499" cy="3231332"/>
          </a:xfrm>
          <a:prstGeom prst="rect">
            <a:avLst/>
          </a:prstGeom>
        </p:spPr>
      </p:pic>
      <p:pic>
        <p:nvPicPr>
          <p:cNvPr id="7" name="Picture 6">
            <a:extLst>
              <a:ext uri="{FF2B5EF4-FFF2-40B4-BE49-F238E27FC236}">
                <a16:creationId xmlns:a16="http://schemas.microsoft.com/office/drawing/2014/main" id="{557167EC-46C8-4934-A09F-61149004F33C}"/>
              </a:ext>
            </a:extLst>
          </p:cNvPr>
          <p:cNvPicPr>
            <a:picLocks noChangeAspect="1"/>
          </p:cNvPicPr>
          <p:nvPr/>
        </p:nvPicPr>
        <p:blipFill>
          <a:blip r:embed="rId4"/>
          <a:stretch>
            <a:fillRect/>
          </a:stretch>
        </p:blipFill>
        <p:spPr>
          <a:xfrm>
            <a:off x="5955219" y="197667"/>
            <a:ext cx="2423500" cy="3231333"/>
          </a:xfrm>
          <a:prstGeom prst="rect">
            <a:avLst/>
          </a:prstGeom>
        </p:spPr>
      </p:pic>
      <p:pic>
        <p:nvPicPr>
          <p:cNvPr id="8" name="Picture 7">
            <a:extLst>
              <a:ext uri="{FF2B5EF4-FFF2-40B4-BE49-F238E27FC236}">
                <a16:creationId xmlns:a16="http://schemas.microsoft.com/office/drawing/2014/main" id="{ABDA19BD-DD10-4C82-9710-A48B85EEB990}"/>
              </a:ext>
            </a:extLst>
          </p:cNvPr>
          <p:cNvPicPr>
            <a:picLocks noChangeAspect="1"/>
          </p:cNvPicPr>
          <p:nvPr/>
        </p:nvPicPr>
        <p:blipFill>
          <a:blip r:embed="rId5"/>
          <a:stretch>
            <a:fillRect/>
          </a:stretch>
        </p:blipFill>
        <p:spPr>
          <a:xfrm>
            <a:off x="272096" y="197668"/>
            <a:ext cx="2494096" cy="3325461"/>
          </a:xfrm>
          <a:prstGeom prst="rect">
            <a:avLst/>
          </a:prstGeom>
        </p:spPr>
      </p:pic>
      <p:sp>
        <p:nvSpPr>
          <p:cNvPr id="9" name="TextBox 8">
            <a:extLst>
              <a:ext uri="{FF2B5EF4-FFF2-40B4-BE49-F238E27FC236}">
                <a16:creationId xmlns:a16="http://schemas.microsoft.com/office/drawing/2014/main" id="{2162ED2B-EF32-44A4-B0EB-FAB7AA0BEA62}"/>
              </a:ext>
            </a:extLst>
          </p:cNvPr>
          <p:cNvSpPr txBox="1"/>
          <p:nvPr/>
        </p:nvSpPr>
        <p:spPr>
          <a:xfrm>
            <a:off x="8686674" y="3523129"/>
            <a:ext cx="2713151" cy="3416320"/>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Naeima Islam</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(English Literature and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(RS and Sociology)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7 (History, Business)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5 (Combined Science)</a:t>
            </a:r>
            <a:br>
              <a:rPr lang="en-GB" b="1" u="sng" dirty="0">
                <a:latin typeface="Calibri" panose="020F0502020204030204" pitchFamily="34" charset="0"/>
                <a:ea typeface="Calibri" panose="020F0502020204030204" pitchFamily="34" charset="0"/>
                <a:cs typeface="Calibri" panose="020F0502020204030204" pitchFamily="34" charset="0"/>
              </a:rPr>
            </a:b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84D858CE-8ABF-4484-8D1D-4319A21F62C8}"/>
              </a:ext>
            </a:extLst>
          </p:cNvPr>
          <p:cNvPicPr>
            <a:picLocks noChangeAspect="1"/>
          </p:cNvPicPr>
          <p:nvPr/>
        </p:nvPicPr>
        <p:blipFill>
          <a:blip r:embed="rId6"/>
          <a:stretch>
            <a:fillRect/>
          </a:stretch>
        </p:blipFill>
        <p:spPr>
          <a:xfrm>
            <a:off x="8686674" y="197667"/>
            <a:ext cx="2502906" cy="3137204"/>
          </a:xfrm>
          <a:prstGeom prst="rect">
            <a:avLst/>
          </a:prstGeom>
        </p:spPr>
      </p:pic>
    </p:spTree>
    <p:custDataLst>
      <p:tags r:id="rId1"/>
    </p:custDataLst>
    <p:extLst>
      <p:ext uri="{BB962C8B-B14F-4D97-AF65-F5344CB8AC3E}">
        <p14:creationId xmlns:p14="http://schemas.microsoft.com/office/powerpoint/2010/main" val="101281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947FE-8711-C3E9-8BB3-45EFAA31B5C7}"/>
              </a:ext>
            </a:extLst>
          </p:cNvPr>
          <p:cNvSpPr>
            <a:spLocks noGrp="1"/>
          </p:cNvSpPr>
          <p:nvPr>
            <p:ph type="title"/>
          </p:nvPr>
        </p:nvSpPr>
        <p:spPr/>
        <p:txBody>
          <a:bodyPr/>
          <a:lstStyle/>
          <a:p>
            <a:pPr algn="ctr"/>
            <a:r>
              <a:rPr lang="en-GB" sz="19900" b="1" dirty="0">
                <a:solidFill>
                  <a:srgbClr val="002060"/>
                </a:solidFill>
              </a:rPr>
              <a:t>132 days</a:t>
            </a:r>
            <a:endParaRPr lang="en-GB" b="1" dirty="0">
              <a:solidFill>
                <a:srgbClr val="002060"/>
              </a:solidFill>
            </a:endParaRPr>
          </a:p>
        </p:txBody>
      </p:sp>
      <p:sp>
        <p:nvSpPr>
          <p:cNvPr id="3" name="Text Placeholder 2">
            <a:extLst>
              <a:ext uri="{FF2B5EF4-FFF2-40B4-BE49-F238E27FC236}">
                <a16:creationId xmlns:a16="http://schemas.microsoft.com/office/drawing/2014/main" id="{EFCFE24E-FE3B-EA7B-55C1-39D31D93979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1636823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5|0.8|0.8|0.8"/>
</p:tagLst>
</file>

<file path=ppt/tags/tag2.xml><?xml version="1.0" encoding="utf-8"?>
<p:tagLst xmlns:a="http://schemas.openxmlformats.org/drawingml/2006/main" xmlns:r="http://schemas.openxmlformats.org/officeDocument/2006/relationships" xmlns:p="http://schemas.openxmlformats.org/presentationml/2006/main">
  <p:tag name="TIMING" val="|0.5|0.8|0.8|0.8"/>
</p:tagLst>
</file>

<file path=ppt/tags/tag3.xml><?xml version="1.0" encoding="utf-8"?>
<p:tagLst xmlns:a="http://schemas.openxmlformats.org/drawingml/2006/main" xmlns:r="http://schemas.openxmlformats.org/officeDocument/2006/relationships" xmlns:p="http://schemas.openxmlformats.org/presentationml/2006/main">
  <p:tag name="TIMING" val="|0.6|0.9|0.8|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BAFD75FAAB014FB827260F26F0BC20" ma:contentTypeVersion="17" ma:contentTypeDescription="Create a new document." ma:contentTypeScope="" ma:versionID="eff1cd12c2150899879ee4d33a63f489">
  <xsd:schema xmlns:xsd="http://www.w3.org/2001/XMLSchema" xmlns:xs="http://www.w3.org/2001/XMLSchema" xmlns:p="http://schemas.microsoft.com/office/2006/metadata/properties" xmlns:ns3="840f3627-0bc9-4807-a258-26bad93b7fe8" xmlns:ns4="0e817ba5-471e-4044-a073-69437e34099d" targetNamespace="http://schemas.microsoft.com/office/2006/metadata/properties" ma:root="true" ma:fieldsID="d12ed81f32c48973523b9420519d679d" ns3:_="" ns4:_="">
    <xsd:import namespace="840f3627-0bc9-4807-a258-26bad93b7fe8"/>
    <xsd:import namespace="0e817ba5-471e-4044-a073-69437e34099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element ref="ns3:MediaServiceAutoTags" minOccurs="0"/>
                <xsd:element ref="ns3:MediaServiceGenerationTime" minOccurs="0"/>
                <xsd:element ref="ns3:MediaServiceEventHashCode" minOccurs="0"/>
                <xsd:element ref="ns3:MediaServiceObjectDetectorVersions" minOccurs="0"/>
                <xsd:element ref="ns3:MediaServiceOCR" minOccurs="0"/>
                <xsd:element ref="ns3:MediaServiceDateTaken"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f3627-0bc9-4807-a258-26bad93b7f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e817ba5-471e-4044-a073-69437e3409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840f3627-0bc9-4807-a258-26bad93b7fe8" xsi:nil="true"/>
  </documentManagement>
</p:properties>
</file>

<file path=customXml/itemProps1.xml><?xml version="1.0" encoding="utf-8"?>
<ds:datastoreItem xmlns:ds="http://schemas.openxmlformats.org/officeDocument/2006/customXml" ds:itemID="{B3D639A4-157B-4B49-9CD2-280B7A0B619E}">
  <ds:schemaRefs>
    <ds:schemaRef ds:uri="http://schemas.microsoft.com/sharepoint/v3/contenttype/forms"/>
  </ds:schemaRefs>
</ds:datastoreItem>
</file>

<file path=customXml/itemProps2.xml><?xml version="1.0" encoding="utf-8"?>
<ds:datastoreItem xmlns:ds="http://schemas.openxmlformats.org/officeDocument/2006/customXml" ds:itemID="{6B66E648-3B83-4459-9084-1455F64EDB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f3627-0bc9-4807-a258-26bad93b7fe8"/>
    <ds:schemaRef ds:uri="0e817ba5-471e-4044-a073-69437e3409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8858D8-F16D-41A6-A90D-03089789A276}">
  <ds:schemaRefs>
    <ds:schemaRef ds:uri="http://purl.org/dc/dcmitype/"/>
    <ds:schemaRef ds:uri="http://purl.org/dc/elements/1.1/"/>
    <ds:schemaRef ds:uri="0e817ba5-471e-4044-a073-69437e34099d"/>
    <ds:schemaRef ds:uri="http://schemas.microsoft.com/office/2006/documentManagement/types"/>
    <ds:schemaRef ds:uri="http://www.w3.org/XML/1998/namespace"/>
    <ds:schemaRef ds:uri="840f3627-0bc9-4807-a258-26bad93b7fe8"/>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451</TotalTime>
  <Words>2771</Words>
  <Application>Microsoft Office PowerPoint</Application>
  <PresentationFormat>Widescreen</PresentationFormat>
  <Paragraphs>281</Paragraphs>
  <Slides>25</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Aptos</vt:lpstr>
      <vt:lpstr>Aptos Display</vt:lpstr>
      <vt:lpstr>Arial</vt:lpstr>
      <vt:lpstr>Calibri</vt:lpstr>
      <vt:lpstr>Courier New</vt:lpstr>
      <vt:lpstr>GDS Transport</vt:lpstr>
      <vt:lpstr>Segoe UI</vt:lpstr>
      <vt:lpstr>Wingdings</vt:lpstr>
      <vt:lpstr>Wingdings,sans-serif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our students be successful - Uniform and Equipment expectations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132 days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CUNNIFFE</dc:creator>
  <cp:lastModifiedBy>J CUNNIFFE</cp:lastModifiedBy>
  <cp:revision>733</cp:revision>
  <cp:lastPrinted>2026-09-16T11:28:21Z</cp:lastPrinted>
  <dcterms:created xsi:type="dcterms:W3CDTF">2026-09-15T11:41:38Z</dcterms:created>
  <dcterms:modified xsi:type="dcterms:W3CDTF">2026-09-16T14:29:51Z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0x010100D5BAFD75FAAB014FB827260F26F0BC20</vt:lpwstr>
  </property>
</Properties>
</file>