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6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508B6-573F-4FBE-BF1D-804DECBE6B5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0F3894-19B0-43D0-9694-A8E4A6783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449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57450" y="1241425"/>
            <a:ext cx="18827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04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50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927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582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6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7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5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331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507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256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554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84A2D-6FE5-4237-832E-55C14633AD85}" type="datetimeFigureOut">
              <a:rPr lang="en-GB" smtClean="0"/>
              <a:t>14/05/2024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9E10B-BDC7-4595-8F90-9F0AF955CB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73458" y="-4171"/>
            <a:ext cx="6722693" cy="12192000"/>
          </a:xfrm>
          <a:prstGeom prst="rect">
            <a:avLst/>
          </a:prstGeom>
          <a:solidFill>
            <a:srgbClr val="1448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>
            <a:spLocks noChangeAspect="1"/>
          </p:cNvSpPr>
          <p:nvPr/>
        </p:nvSpPr>
        <p:spPr>
          <a:xfrm>
            <a:off x="124910" y="519836"/>
            <a:ext cx="6473772" cy="11787383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 dirty="0"/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7227" y="9434381"/>
            <a:ext cx="1921874" cy="1509737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561581" y="10728086"/>
            <a:ext cx="4396620" cy="42210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4555011" y="7919133"/>
            <a:ext cx="1968187" cy="1509737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568164" y="9228316"/>
            <a:ext cx="4037668" cy="42978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474810" y="7726085"/>
            <a:ext cx="4037394" cy="45267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528227" y="6420683"/>
            <a:ext cx="1966016" cy="1540770"/>
          </a:xfrm>
          <a:prstGeom prst="blockArc">
            <a:avLst>
              <a:gd name="adj1" fmla="val 10726998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493515" y="4879027"/>
            <a:ext cx="1968187" cy="1581278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474811" y="6208252"/>
            <a:ext cx="4084208" cy="451159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531150" y="4714805"/>
            <a:ext cx="4027868" cy="42670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573145" y="3411027"/>
            <a:ext cx="1952130" cy="1509737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4517998" y="1910906"/>
            <a:ext cx="1968187" cy="1509737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531152" y="3232299"/>
            <a:ext cx="4027867" cy="4175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3022D3B-34E7-7A4B-A8E5-560DEA516668}"/>
              </a:ext>
            </a:extLst>
          </p:cNvPr>
          <p:cNvSpPr/>
          <p:nvPr/>
        </p:nvSpPr>
        <p:spPr>
          <a:xfrm>
            <a:off x="991605" y="3051490"/>
            <a:ext cx="839726" cy="90185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84983B9C-0FBB-A043-AF69-BE33CCD6172D}"/>
              </a:ext>
            </a:extLst>
          </p:cNvPr>
          <p:cNvSpPr/>
          <p:nvPr/>
        </p:nvSpPr>
        <p:spPr>
          <a:xfrm>
            <a:off x="1130847" y="3170198"/>
            <a:ext cx="581305" cy="624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5309594" y="4576059"/>
            <a:ext cx="839726" cy="90185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 dirty="0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5438808" y="4714831"/>
            <a:ext cx="581305" cy="624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813213" y="7499645"/>
            <a:ext cx="839726" cy="90185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935841" y="7638417"/>
            <a:ext cx="581305" cy="624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A716D0B4-6237-2645-A384-C1B927AF0552}"/>
              </a:ext>
            </a:extLst>
          </p:cNvPr>
          <p:cNvSpPr/>
          <p:nvPr/>
        </p:nvSpPr>
        <p:spPr>
          <a:xfrm>
            <a:off x="5337373" y="7566749"/>
            <a:ext cx="839726" cy="90185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7112001F-C49E-A041-A930-D9070852FCB6}"/>
              </a:ext>
            </a:extLst>
          </p:cNvPr>
          <p:cNvSpPr/>
          <p:nvPr/>
        </p:nvSpPr>
        <p:spPr>
          <a:xfrm>
            <a:off x="5466586" y="7705519"/>
            <a:ext cx="581305" cy="624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593208" y="9949099"/>
            <a:ext cx="839726" cy="90185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722420" y="10087869"/>
            <a:ext cx="581305" cy="624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3031502" y="1665222"/>
            <a:ext cx="648588" cy="508660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 dirty="0"/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B201E9A5-DE62-6846-B785-23CB32968E1A}"/>
              </a:ext>
            </a:extLst>
          </p:cNvPr>
          <p:cNvSpPr/>
          <p:nvPr/>
        </p:nvSpPr>
        <p:spPr>
          <a:xfrm>
            <a:off x="4494430" y="956548"/>
            <a:ext cx="505588" cy="444405"/>
          </a:xfrm>
          <a:prstGeom prst="triangle">
            <a:avLst/>
          </a:prstGeom>
          <a:gradFill flip="none" rotWithShape="1">
            <a:gsLst>
              <a:gs pos="1000">
                <a:schemeClr val="accent1">
                  <a:lumMod val="5000"/>
                  <a:lumOff val="95000"/>
                </a:schemeClr>
              </a:gs>
              <a:gs pos="47000">
                <a:schemeClr val="accent1">
                  <a:lumMod val="45000"/>
                  <a:lumOff val="55000"/>
                </a:schemeClr>
              </a:gs>
              <a:gs pos="46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CC80915-8218-2D48-9376-49B5BC160739}"/>
              </a:ext>
            </a:extLst>
          </p:cNvPr>
          <p:cNvSpPr/>
          <p:nvPr/>
        </p:nvSpPr>
        <p:spPr>
          <a:xfrm rot="16200000">
            <a:off x="4425979" y="1550174"/>
            <a:ext cx="650910" cy="33907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10782" y="10139614"/>
            <a:ext cx="581303" cy="22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30" b="1" dirty="0"/>
              <a:t>YEAR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353892" y="10165042"/>
            <a:ext cx="1334782" cy="60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17" b="1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5462308" y="7743239"/>
            <a:ext cx="581303" cy="22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3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5057378" y="7829379"/>
            <a:ext cx="1387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12/13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943447" y="7669355"/>
            <a:ext cx="581303" cy="22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3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623976" y="7785728"/>
            <a:ext cx="1234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12/13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60EBA4B-8AEC-D046-B76B-ED0FD5A6C7DD}"/>
              </a:ext>
            </a:extLst>
          </p:cNvPr>
          <p:cNvSpPr txBox="1"/>
          <p:nvPr/>
        </p:nvSpPr>
        <p:spPr>
          <a:xfrm>
            <a:off x="5434530" y="4731591"/>
            <a:ext cx="581303" cy="22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30" b="1" dirty="0"/>
              <a:t>YEAR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5361768" y="4785998"/>
            <a:ext cx="738292" cy="60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17" b="1" dirty="0"/>
              <a:t>13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1118114" y="3192608"/>
            <a:ext cx="581303" cy="22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30" b="1" dirty="0"/>
              <a:t>YEAR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ED9127-A30D-104E-8EB4-510CC7FB4FC3}"/>
              </a:ext>
            </a:extLst>
          </p:cNvPr>
          <p:cNvSpPr txBox="1"/>
          <p:nvPr/>
        </p:nvSpPr>
        <p:spPr>
          <a:xfrm>
            <a:off x="956017" y="3238122"/>
            <a:ext cx="915590" cy="60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17" b="1" dirty="0"/>
              <a:t>13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3169761" y="5953060"/>
            <a:ext cx="839726" cy="90185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3298975" y="6091830"/>
            <a:ext cx="581305" cy="624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3295447" y="6101915"/>
            <a:ext cx="581303" cy="22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3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3209375" y="6158443"/>
            <a:ext cx="788702" cy="60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17" b="1" dirty="0"/>
              <a:t>13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438502" y="10471746"/>
            <a:ext cx="839726" cy="901852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561132" y="10610518"/>
            <a:ext cx="581305" cy="62431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71" name="Triangle 70">
            <a:extLst>
              <a:ext uri="{FF2B5EF4-FFF2-40B4-BE49-F238E27FC236}">
                <a16:creationId xmlns:a16="http://schemas.microsoft.com/office/drawing/2014/main" id="{06B7D164-1858-4541-8C3A-54F75AAFB537}"/>
              </a:ext>
            </a:extLst>
          </p:cNvPr>
          <p:cNvSpPr/>
          <p:nvPr/>
        </p:nvSpPr>
        <p:spPr>
          <a:xfrm>
            <a:off x="3779948" y="996798"/>
            <a:ext cx="505588" cy="444405"/>
          </a:xfrm>
          <a:prstGeom prst="triangle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47000">
                <a:schemeClr val="accent1">
                  <a:lumMod val="45000"/>
                  <a:lumOff val="55000"/>
                </a:schemeClr>
              </a:gs>
              <a:gs pos="46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9D66A49-1463-9D47-A58E-F5C50C17B380}"/>
              </a:ext>
            </a:extLst>
          </p:cNvPr>
          <p:cNvSpPr/>
          <p:nvPr/>
        </p:nvSpPr>
        <p:spPr>
          <a:xfrm rot="16200000">
            <a:off x="3734495" y="1560404"/>
            <a:ext cx="610656" cy="35886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1BD8ADA5-D946-5C42-A4AE-03B3AA1B8A94}"/>
              </a:ext>
            </a:extLst>
          </p:cNvPr>
          <p:cNvCxnSpPr>
            <a:cxnSpLocks/>
            <a:stCxn id="83" idx="0"/>
          </p:cNvCxnSpPr>
          <p:nvPr/>
        </p:nvCxnSpPr>
        <p:spPr>
          <a:xfrm flipV="1">
            <a:off x="5164063" y="10939139"/>
            <a:ext cx="131693" cy="39715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4E64330C-E1D9-ED4C-A99A-71B1F661D561}"/>
              </a:ext>
            </a:extLst>
          </p:cNvPr>
          <p:cNvSpPr txBox="1"/>
          <p:nvPr/>
        </p:nvSpPr>
        <p:spPr>
          <a:xfrm>
            <a:off x="4686968" y="11336297"/>
            <a:ext cx="954190" cy="602857"/>
          </a:xfrm>
          <a:prstGeom prst="rect">
            <a:avLst/>
          </a:prstGeom>
          <a:solidFill>
            <a:schemeClr val="bg1"/>
          </a:solidFill>
          <a:ln w="19050">
            <a:solidFill>
              <a:srgbClr val="FE5E00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3" dirty="0"/>
              <a:t>Foundations: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3" dirty="0"/>
              <a:t>Cell Structure and Biological Molecules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3" i="1" dirty="0"/>
              <a:t>Skills and PAGs: Microscopy and Quantitative Testing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  <a:stCxn id="96" idx="0"/>
          </p:cNvCxnSpPr>
          <p:nvPr/>
        </p:nvCxnSpPr>
        <p:spPr>
          <a:xfrm flipV="1">
            <a:off x="1801852" y="10911521"/>
            <a:ext cx="263088" cy="47160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6BBB8CAD-5283-2946-B457-0E1BA324806B}"/>
              </a:ext>
            </a:extLst>
          </p:cNvPr>
          <p:cNvSpPr txBox="1"/>
          <p:nvPr/>
        </p:nvSpPr>
        <p:spPr>
          <a:xfrm>
            <a:off x="1105423" y="11383130"/>
            <a:ext cx="1392857" cy="517770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Exchange and Transport: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Animal Transport 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Plant Transport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Dissection skills</a:t>
            </a: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26F865FD-2884-AF4F-AF31-774B44DE16E8}"/>
              </a:ext>
            </a:extLst>
          </p:cNvPr>
          <p:cNvSpPr txBox="1"/>
          <p:nvPr/>
        </p:nvSpPr>
        <p:spPr>
          <a:xfrm>
            <a:off x="3876752" y="10159659"/>
            <a:ext cx="1509737" cy="432683"/>
          </a:xfrm>
          <a:prstGeom prst="rect">
            <a:avLst/>
          </a:prstGeom>
          <a:solidFill>
            <a:schemeClr val="bg1"/>
          </a:solidFill>
          <a:ln w="190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Foundations: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Cell Membranes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Cell Division and Cell Diversity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</a:t>
            </a:r>
            <a:r>
              <a:rPr lang="en-US" sz="553" i="1" dirty="0" err="1">
                <a:solidFill>
                  <a:prstClr val="black"/>
                </a:solidFill>
                <a:latin typeface="Calibri" panose="020F0502020204030204"/>
              </a:rPr>
              <a:t>Colourimetry</a:t>
            </a: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  <a:stCxn id="100" idx="2"/>
          </p:cNvCxnSpPr>
          <p:nvPr/>
        </p:nvCxnSpPr>
        <p:spPr>
          <a:xfrm flipH="1">
            <a:off x="4529901" y="10592342"/>
            <a:ext cx="101720" cy="3126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  <a:stCxn id="105" idx="0"/>
          </p:cNvCxnSpPr>
          <p:nvPr/>
        </p:nvCxnSpPr>
        <p:spPr>
          <a:xfrm flipV="1">
            <a:off x="3738531" y="10926718"/>
            <a:ext cx="3803" cy="44688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1A9F72DB-801B-1540-9027-8E9B8D266CA4}"/>
              </a:ext>
            </a:extLst>
          </p:cNvPr>
          <p:cNvSpPr txBox="1"/>
          <p:nvPr/>
        </p:nvSpPr>
        <p:spPr>
          <a:xfrm>
            <a:off x="3232054" y="11373599"/>
            <a:ext cx="1012953" cy="432683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Foundations: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Enzymes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Graph Skills and Rates of Reactions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2091297" y="10069109"/>
            <a:ext cx="1530852" cy="51777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Exchange and Transport: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Exchange Surfaces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Surface area to volume ratios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Dissection skills </a:t>
            </a: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  <a:stCxn id="115" idx="2"/>
          </p:cNvCxnSpPr>
          <p:nvPr/>
        </p:nvCxnSpPr>
        <p:spPr>
          <a:xfrm>
            <a:off x="2856723" y="10586879"/>
            <a:ext cx="69041" cy="21549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TextBox 310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568441" y="10632318"/>
            <a:ext cx="581303" cy="2200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30" b="1" dirty="0"/>
              <a:t>YEAR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361768" y="10660633"/>
            <a:ext cx="972436" cy="60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17" b="1" dirty="0"/>
              <a:t>12</a:t>
            </a:r>
          </a:p>
        </p:txBody>
      </p: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79CABD94-8106-F04E-93C4-2DBA3B817C6C}"/>
              </a:ext>
            </a:extLst>
          </p:cNvPr>
          <p:cNvCxnSpPr>
            <a:cxnSpLocks/>
            <a:stCxn id="338" idx="2"/>
          </p:cNvCxnSpPr>
          <p:nvPr/>
        </p:nvCxnSpPr>
        <p:spPr>
          <a:xfrm>
            <a:off x="966426" y="9162628"/>
            <a:ext cx="359619" cy="25299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TextBox 337">
            <a:extLst>
              <a:ext uri="{FF2B5EF4-FFF2-40B4-BE49-F238E27FC236}">
                <a16:creationId xmlns:a16="http://schemas.microsoft.com/office/drawing/2014/main" id="{307DEB2C-260D-0340-9B54-6F5AE6E5CAF0}"/>
              </a:ext>
            </a:extLst>
          </p:cNvPr>
          <p:cNvSpPr txBox="1"/>
          <p:nvPr/>
        </p:nvSpPr>
        <p:spPr>
          <a:xfrm>
            <a:off x="302007" y="8644858"/>
            <a:ext cx="1328837" cy="51777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Biodiversity, Evolution and Disease: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Biodiversity 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Classification and Evolution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</a:t>
            </a: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Sampling techniques, Statistics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2725656" y="8623985"/>
            <a:ext cx="1425842" cy="60285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Biodiversity, Evolution and Disease: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Communicable diseases and the immune system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Quality of Written Communication and Evaluate questions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  <a:stCxn id="339" idx="2"/>
          </p:cNvCxnSpPr>
          <p:nvPr/>
        </p:nvCxnSpPr>
        <p:spPr>
          <a:xfrm flipH="1">
            <a:off x="3332803" y="9226842"/>
            <a:ext cx="105774" cy="831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Straight Connector 360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  <a:stCxn id="367" idx="0"/>
          </p:cNvCxnSpPr>
          <p:nvPr/>
        </p:nvCxnSpPr>
        <p:spPr>
          <a:xfrm flipV="1">
            <a:off x="5793404" y="9150115"/>
            <a:ext cx="17360" cy="3666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7" name="TextBox 366">
            <a:extLst>
              <a:ext uri="{FF2B5EF4-FFF2-40B4-BE49-F238E27FC236}">
                <a16:creationId xmlns:a16="http://schemas.microsoft.com/office/drawing/2014/main" id="{798D0D35-29AB-1847-B78E-66D8D2E8F393}"/>
              </a:ext>
            </a:extLst>
          </p:cNvPr>
          <p:cNvSpPr txBox="1"/>
          <p:nvPr/>
        </p:nvSpPr>
        <p:spPr>
          <a:xfrm>
            <a:off x="5218104" y="9516782"/>
            <a:ext cx="1150599" cy="517770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Genetics, Evolution and Ecosystems: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Ecosystems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</a:t>
            </a:r>
            <a:r>
              <a:rPr lang="en-US" sz="553" i="1" dirty="0" err="1">
                <a:solidFill>
                  <a:prstClr val="black"/>
                </a:solidFill>
                <a:latin typeface="Calibri" panose="020F0502020204030204"/>
              </a:rPr>
              <a:t>Maths</a:t>
            </a: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 skills and units</a:t>
            </a:r>
          </a:p>
        </p:txBody>
      </p:sp>
      <p:cxnSp>
        <p:nvCxnSpPr>
          <p:cNvPr id="370" name="Straight Connector 369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H="1">
            <a:off x="4957271" y="7464222"/>
            <a:ext cx="285104" cy="3965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1" name="TextBox 370">
            <a:extLst>
              <a:ext uri="{FF2B5EF4-FFF2-40B4-BE49-F238E27FC236}">
                <a16:creationId xmlns:a16="http://schemas.microsoft.com/office/drawing/2014/main" id="{798D0D35-29AB-1847-B78E-66D8D2E8F393}"/>
              </a:ext>
            </a:extLst>
          </p:cNvPr>
          <p:cNvSpPr txBox="1"/>
          <p:nvPr/>
        </p:nvSpPr>
        <p:spPr>
          <a:xfrm>
            <a:off x="4824589" y="7068979"/>
            <a:ext cx="1764768" cy="347596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Genetics, Evolution and Ecosystems: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Populations and Sustainability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Presentation and Research Skills</a:t>
            </a:r>
          </a:p>
        </p:txBody>
      </p:sp>
      <p:cxnSp>
        <p:nvCxnSpPr>
          <p:cNvPr id="382" name="Straight Connector 381">
            <a:extLst>
              <a:ext uri="{FF2B5EF4-FFF2-40B4-BE49-F238E27FC236}">
                <a16:creationId xmlns:a16="http://schemas.microsoft.com/office/drawing/2014/main" id="{A43FCBD3-15AC-074B-89C1-9811AED33C3A}"/>
              </a:ext>
            </a:extLst>
          </p:cNvPr>
          <p:cNvCxnSpPr>
            <a:cxnSpLocks/>
            <a:stCxn id="383" idx="2"/>
          </p:cNvCxnSpPr>
          <p:nvPr/>
        </p:nvCxnSpPr>
        <p:spPr>
          <a:xfrm>
            <a:off x="3341591" y="7668178"/>
            <a:ext cx="518793" cy="21891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3" name="TextBox 382">
            <a:extLst>
              <a:ext uri="{FF2B5EF4-FFF2-40B4-BE49-F238E27FC236}">
                <a16:creationId xmlns:a16="http://schemas.microsoft.com/office/drawing/2014/main" id="{1A9F72DB-801B-1540-9027-8E9B8D266CA4}"/>
              </a:ext>
            </a:extLst>
          </p:cNvPr>
          <p:cNvSpPr txBox="1"/>
          <p:nvPr/>
        </p:nvSpPr>
        <p:spPr>
          <a:xfrm>
            <a:off x="2637627" y="7150408"/>
            <a:ext cx="1407927" cy="517770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Communication, Homeostasis and Energy: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Respiration 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Photosynthesis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Rates of reactions, Research and Experimental Design skills</a:t>
            </a: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404" name="TextBox 403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413144" y="5594273"/>
            <a:ext cx="1091495" cy="687945"/>
          </a:xfrm>
          <a:prstGeom prst="rect">
            <a:avLst/>
          </a:prstGeom>
          <a:ln w="1905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Communication, Homeostasis and Energy: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Principles of Homeostasis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Thermoregulation and Excretion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Microscopy and drawing skills</a:t>
            </a: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05" name="Straight Connector 404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  <a:stCxn id="404" idx="3"/>
          </p:cNvCxnSpPr>
          <p:nvPr/>
        </p:nvCxnSpPr>
        <p:spPr>
          <a:xfrm>
            <a:off x="1504639" y="5938246"/>
            <a:ext cx="232231" cy="47892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6" name="TextBox 405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1752482" y="5499902"/>
            <a:ext cx="1581278" cy="517770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Communication, Homeostasis and Energy: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Hormonal Communication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Nervous Communication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Experimental Design and Validity</a:t>
            </a: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07" name="Straight Connector 406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  <a:stCxn id="406" idx="2"/>
          </p:cNvCxnSpPr>
          <p:nvPr/>
        </p:nvCxnSpPr>
        <p:spPr>
          <a:xfrm>
            <a:off x="2543121" y="6017672"/>
            <a:ext cx="74624" cy="3958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" name="TextBox 409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4125733" y="5451628"/>
            <a:ext cx="1260756" cy="517770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Communication, Homeostasis and Energy: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Plant and Animal Responses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Experimental Design and Validity, Control Groups</a:t>
            </a: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11" name="Straight Connector 410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>
            <a:off x="5172949" y="5895887"/>
            <a:ext cx="138850" cy="2839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5" name="Rectangle 4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3590376" y="1677851"/>
            <a:ext cx="1921828" cy="41757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44"/>
          </a:p>
        </p:txBody>
      </p:sp>
      <p:sp>
        <p:nvSpPr>
          <p:cNvPr id="416" name="TextBox 415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4556174" y="3997714"/>
            <a:ext cx="1214526" cy="602857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Genetics, Evolution and Ecosystems: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Cellular Control 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Patterns of Inheritance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Probabilities and ratios, Statistics</a:t>
            </a: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  <a:stCxn id="416" idx="2"/>
          </p:cNvCxnSpPr>
          <p:nvPr/>
        </p:nvCxnSpPr>
        <p:spPr>
          <a:xfrm flipH="1">
            <a:off x="5057753" y="4600571"/>
            <a:ext cx="105684" cy="28181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" name="TextBox 421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2640942" y="3826291"/>
            <a:ext cx="1214924" cy="517770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Genetics, Evolution and Ecosystems: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Manipulating Genomes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Electrophoresis and History of Science</a:t>
            </a: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23" name="Straight Connector 422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3313884" y="4181548"/>
            <a:ext cx="59449" cy="7833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4" name="TextBox 423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1236160" y="2310551"/>
            <a:ext cx="1192919" cy="432683"/>
          </a:xfrm>
          <a:prstGeom prst="rect">
            <a:avLst/>
          </a:prstGeom>
          <a:ln w="19050">
            <a:solidFill>
              <a:srgbClr val="FFFF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Genetics, Evolution and Ecosystems: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dirty="0">
                <a:solidFill>
                  <a:prstClr val="black"/>
                </a:solidFill>
                <a:latin typeface="Calibri" panose="020F0502020204030204"/>
              </a:rPr>
              <a:t>Cloning and Biotechnology</a:t>
            </a:r>
          </a:p>
          <a:p>
            <a:pPr algn="ctr" defTabSz="6320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53" i="1" dirty="0">
                <a:solidFill>
                  <a:prstClr val="black"/>
                </a:solidFill>
                <a:latin typeface="Calibri" panose="020F0502020204030204"/>
              </a:rPr>
              <a:t>Skills and PAGs: Microbiology skills</a:t>
            </a:r>
            <a:endParaRPr lang="en-US" sz="553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  <a:stCxn id="424" idx="2"/>
          </p:cNvCxnSpPr>
          <p:nvPr/>
        </p:nvCxnSpPr>
        <p:spPr>
          <a:xfrm>
            <a:off x="1832620" y="2743234"/>
            <a:ext cx="381049" cy="52310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TextBox 425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4209541" y="2265078"/>
            <a:ext cx="1190005" cy="177421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Revision</a:t>
            </a:r>
          </a:p>
        </p:txBody>
      </p: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  <a:stCxn id="426" idx="2"/>
          </p:cNvCxnSpPr>
          <p:nvPr/>
        </p:nvCxnSpPr>
        <p:spPr>
          <a:xfrm flipH="1">
            <a:off x="4538471" y="2442499"/>
            <a:ext cx="266073" cy="9415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754347FA-8CA5-B64D-85BC-64ED9061E462}"/>
              </a:ext>
            </a:extLst>
          </p:cNvPr>
          <p:cNvSpPr txBox="1"/>
          <p:nvPr/>
        </p:nvSpPr>
        <p:spPr>
          <a:xfrm>
            <a:off x="2721010" y="2470710"/>
            <a:ext cx="1304645" cy="177421"/>
          </a:xfrm>
          <a:prstGeom prst="rect">
            <a:avLst/>
          </a:prstGeom>
          <a:solidFill>
            <a:schemeClr val="bg1"/>
          </a:solidFill>
          <a:ln w="19050">
            <a:solidFill>
              <a:srgbClr val="FE5E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Revision</a:t>
            </a:r>
          </a:p>
        </p:txBody>
      </p: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  <a:stCxn id="451" idx="2"/>
          </p:cNvCxnSpPr>
          <p:nvPr/>
        </p:nvCxnSpPr>
        <p:spPr>
          <a:xfrm flipH="1">
            <a:off x="3328273" y="2648131"/>
            <a:ext cx="45060" cy="78548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>
            <a:extLst>
              <a:ext uri="{FF2B5EF4-FFF2-40B4-BE49-F238E27FC236}">
                <a16:creationId xmlns:a16="http://schemas.microsoft.com/office/drawing/2014/main" id="{2CF2B8F4-D3A5-4ABE-94F2-2652D75C34F8}"/>
              </a:ext>
            </a:extLst>
          </p:cNvPr>
          <p:cNvSpPr txBox="1"/>
          <p:nvPr/>
        </p:nvSpPr>
        <p:spPr>
          <a:xfrm>
            <a:off x="462693" y="628586"/>
            <a:ext cx="2636725" cy="361719"/>
          </a:xfrm>
          <a:prstGeom prst="rect">
            <a:avLst/>
          </a:prstGeom>
          <a:noFill/>
        </p:spPr>
        <p:txBody>
          <a:bodyPr wrap="square" lIns="63198" tIns="31600" rIns="63198" bIns="31600" rtlCol="0" anchor="t">
            <a:spAutoFit/>
          </a:bodyPr>
          <a:lstStyle/>
          <a:p>
            <a:pPr algn="ctr"/>
            <a:r>
              <a:rPr lang="en-GB" altLang="en-US" sz="1936" b="1" u="sng" dirty="0">
                <a:solidFill>
                  <a:srgbClr val="04294B"/>
                </a:solidFill>
                <a:latin typeface="Calibri"/>
                <a:cs typeface="Calibri"/>
              </a:rPr>
              <a:t>A Level Biology Journey</a:t>
            </a:r>
            <a:endParaRPr lang="en-US" altLang="en-US" sz="1659" dirty="0">
              <a:latin typeface="Arial" panose="020B0604020202020204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89BE187-91C6-4253-AAF7-82085EA0D272}"/>
              </a:ext>
            </a:extLst>
          </p:cNvPr>
          <p:cNvSpPr txBox="1"/>
          <p:nvPr/>
        </p:nvSpPr>
        <p:spPr>
          <a:xfrm>
            <a:off x="3201922" y="741657"/>
            <a:ext cx="807568" cy="177421"/>
          </a:xfrm>
          <a:prstGeom prst="rect">
            <a:avLst/>
          </a:prstGeom>
          <a:ln w="19050">
            <a:solidFill>
              <a:srgbClr val="92D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Research/academic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3894757-6E29-4E4A-864E-957A6659E169}"/>
              </a:ext>
            </a:extLst>
          </p:cNvPr>
          <p:cNvSpPr txBox="1"/>
          <p:nvPr/>
        </p:nvSpPr>
        <p:spPr>
          <a:xfrm>
            <a:off x="2608862" y="1024785"/>
            <a:ext cx="1190005" cy="177421"/>
          </a:xfrm>
          <a:prstGeom prst="rect">
            <a:avLst/>
          </a:prstGeom>
          <a:ln w="19050">
            <a:solidFill>
              <a:srgbClr val="FFC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Marine Biology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86CD83FE-EC48-42E0-8255-DF7CCF78ACFB}"/>
              </a:ext>
            </a:extLst>
          </p:cNvPr>
          <p:cNvSpPr txBox="1"/>
          <p:nvPr/>
        </p:nvSpPr>
        <p:spPr>
          <a:xfrm>
            <a:off x="2042622" y="1451420"/>
            <a:ext cx="1190005" cy="177421"/>
          </a:xfrm>
          <a:prstGeom prst="rect">
            <a:avLst/>
          </a:prstGeom>
          <a:ln w="190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NHS Apprenticeships 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E9F75F55-E46D-470D-A35E-B9CD3BE374B4}"/>
              </a:ext>
            </a:extLst>
          </p:cNvPr>
          <p:cNvSpPr txBox="1"/>
          <p:nvPr/>
        </p:nvSpPr>
        <p:spPr>
          <a:xfrm>
            <a:off x="4784236" y="849958"/>
            <a:ext cx="1190005" cy="177421"/>
          </a:xfrm>
          <a:prstGeom prst="rect">
            <a:avLst/>
          </a:prstGeom>
          <a:ln w="19050"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Medicine, Dentistry or Pharmacy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1C9BED6D-D0B7-45F5-B7B5-07735A411188}"/>
              </a:ext>
            </a:extLst>
          </p:cNvPr>
          <p:cNvSpPr txBox="1"/>
          <p:nvPr/>
        </p:nvSpPr>
        <p:spPr>
          <a:xfrm>
            <a:off x="4055419" y="614629"/>
            <a:ext cx="807568" cy="262508"/>
          </a:xfrm>
          <a:prstGeom prst="rect">
            <a:avLst/>
          </a:prstGeom>
          <a:ln w="19050"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Conservation work, zoology 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5B7CEA13-2228-43AB-B390-8A202FE9D7FD}"/>
              </a:ext>
            </a:extLst>
          </p:cNvPr>
          <p:cNvSpPr txBox="1"/>
          <p:nvPr/>
        </p:nvSpPr>
        <p:spPr>
          <a:xfrm>
            <a:off x="1948117" y="1752736"/>
            <a:ext cx="1190005" cy="177421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Epidemiology, Bioinformatics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960DDFDD-4E12-4949-93E7-B34023E19212}"/>
              </a:ext>
            </a:extLst>
          </p:cNvPr>
          <p:cNvSpPr txBox="1"/>
          <p:nvPr/>
        </p:nvSpPr>
        <p:spPr>
          <a:xfrm>
            <a:off x="5130177" y="1266945"/>
            <a:ext cx="1190005" cy="177421"/>
          </a:xfrm>
          <a:prstGeom prst="rect">
            <a:avLst/>
          </a:prstGeom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Biochemistry 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F289A9E7-2A08-4CB4-82A6-ACFB2479724F}"/>
              </a:ext>
            </a:extLst>
          </p:cNvPr>
          <p:cNvSpPr txBox="1"/>
          <p:nvPr/>
        </p:nvSpPr>
        <p:spPr>
          <a:xfrm>
            <a:off x="4938805" y="1554620"/>
            <a:ext cx="1190005" cy="177421"/>
          </a:xfrm>
          <a:prstGeom prst="rect">
            <a:avLst/>
          </a:prstGeom>
          <a:ln w="1905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Lab technician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93BC6D8A-A2C5-4542-A7C0-427E79AA5D01}"/>
              </a:ext>
            </a:extLst>
          </p:cNvPr>
          <p:cNvSpPr txBox="1"/>
          <p:nvPr/>
        </p:nvSpPr>
        <p:spPr>
          <a:xfrm>
            <a:off x="5175697" y="628183"/>
            <a:ext cx="1190005" cy="177421"/>
          </a:xfrm>
          <a:prstGeom prst="rect">
            <a:avLst/>
          </a:prstGeom>
          <a:ln w="19050">
            <a:solidFill>
              <a:srgbClr val="00B0F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53" dirty="0">
                <a:solidFill>
                  <a:schemeClr val="tx1"/>
                </a:solidFill>
              </a:rPr>
              <a:t>Education or Journalism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72EB46-54B4-436C-A03B-EFDFC1C031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05" y="3757"/>
            <a:ext cx="875292" cy="87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100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324</Words>
  <Application>Microsoft Office PowerPoint</Application>
  <PresentationFormat>Widescreen</PresentationFormat>
  <Paragraphs>85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CAZAN</dc:creator>
  <cp:lastModifiedBy>A CAZAN</cp:lastModifiedBy>
  <cp:revision>5</cp:revision>
  <dcterms:created xsi:type="dcterms:W3CDTF">2024-05-14T08:23:38Z</dcterms:created>
  <dcterms:modified xsi:type="dcterms:W3CDTF">2024-05-14T08:55:44Z</dcterms:modified>
</cp:coreProperties>
</file>